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Lst>
  <p:sldSz cx="12192000" cy="16256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31" d="100"/>
          <a:sy n="31" d="100"/>
        </p:scale>
        <p:origin x="22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AFD0E8E-5691-43B8-93DB-9FB9A3522D53}" type="datetimeFigureOut">
              <a:rPr kumimoji="1" lang="ja-JP" altLang="en-US" smtClean="0"/>
              <a:t>2022/7/8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149C1B-4AE6-40B8-B803-C2FD1E8835E9}" type="slidenum">
              <a:rPr kumimoji="1" lang="ja-JP" altLang="en-US" smtClean="0"/>
              <a:t>‹#›</a:t>
            </a:fld>
            <a:endParaRPr kumimoji="1" lang="ja-JP" altLang="en-US"/>
          </a:p>
        </p:txBody>
      </p:sp>
    </p:spTree>
    <p:extLst>
      <p:ext uri="{BB962C8B-B14F-4D97-AF65-F5344CB8AC3E}">
        <p14:creationId xmlns:p14="http://schemas.microsoft.com/office/powerpoint/2010/main" val="1706268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AFD0E8E-5691-43B8-93DB-9FB9A3522D53}" type="datetimeFigureOut">
              <a:rPr kumimoji="1" lang="ja-JP" altLang="en-US" smtClean="0"/>
              <a:t>2022/7/8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149C1B-4AE6-40B8-B803-C2FD1E8835E9}" type="slidenum">
              <a:rPr kumimoji="1" lang="ja-JP" altLang="en-US" smtClean="0"/>
              <a:t>‹#›</a:t>
            </a:fld>
            <a:endParaRPr kumimoji="1" lang="ja-JP" altLang="en-US"/>
          </a:p>
        </p:txBody>
      </p:sp>
    </p:spTree>
    <p:extLst>
      <p:ext uri="{BB962C8B-B14F-4D97-AF65-F5344CB8AC3E}">
        <p14:creationId xmlns:p14="http://schemas.microsoft.com/office/powerpoint/2010/main" val="3647750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AFD0E8E-5691-43B8-93DB-9FB9A3522D53}" type="datetimeFigureOut">
              <a:rPr kumimoji="1" lang="ja-JP" altLang="en-US" smtClean="0"/>
              <a:t>2022/7/8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149C1B-4AE6-40B8-B803-C2FD1E8835E9}" type="slidenum">
              <a:rPr kumimoji="1" lang="ja-JP" altLang="en-US" smtClean="0"/>
              <a:t>‹#›</a:t>
            </a:fld>
            <a:endParaRPr kumimoji="1" lang="ja-JP" altLang="en-US"/>
          </a:p>
        </p:txBody>
      </p:sp>
    </p:spTree>
    <p:extLst>
      <p:ext uri="{BB962C8B-B14F-4D97-AF65-F5344CB8AC3E}">
        <p14:creationId xmlns:p14="http://schemas.microsoft.com/office/powerpoint/2010/main" val="135430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AFD0E8E-5691-43B8-93DB-9FB9A3522D53}" type="datetimeFigureOut">
              <a:rPr kumimoji="1" lang="ja-JP" altLang="en-US" smtClean="0"/>
              <a:t>2022/7/8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149C1B-4AE6-40B8-B803-C2FD1E8835E9}" type="slidenum">
              <a:rPr kumimoji="1" lang="ja-JP" altLang="en-US" smtClean="0"/>
              <a:t>‹#›</a:t>
            </a:fld>
            <a:endParaRPr kumimoji="1" lang="ja-JP" altLang="en-US"/>
          </a:p>
        </p:txBody>
      </p:sp>
    </p:spTree>
    <p:extLst>
      <p:ext uri="{BB962C8B-B14F-4D97-AF65-F5344CB8AC3E}">
        <p14:creationId xmlns:p14="http://schemas.microsoft.com/office/powerpoint/2010/main" val="1774421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8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10878731"/>
            <a:ext cx="10515600" cy="355599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AFD0E8E-5691-43B8-93DB-9FB9A3522D53}" type="datetimeFigureOut">
              <a:rPr kumimoji="1" lang="ja-JP" altLang="en-US" smtClean="0"/>
              <a:t>2022/7/8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149C1B-4AE6-40B8-B803-C2FD1E8835E9}" type="slidenum">
              <a:rPr kumimoji="1" lang="ja-JP" altLang="en-US" smtClean="0"/>
              <a:t>‹#›</a:t>
            </a:fld>
            <a:endParaRPr kumimoji="1" lang="ja-JP" altLang="en-US"/>
          </a:p>
        </p:txBody>
      </p:sp>
    </p:spTree>
    <p:extLst>
      <p:ext uri="{BB962C8B-B14F-4D97-AF65-F5344CB8AC3E}">
        <p14:creationId xmlns:p14="http://schemas.microsoft.com/office/powerpoint/2010/main" val="1911868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4327407"/>
            <a:ext cx="5181600" cy="103142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4327407"/>
            <a:ext cx="5181600" cy="103142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AFD0E8E-5691-43B8-93DB-9FB9A3522D53}" type="datetimeFigureOut">
              <a:rPr kumimoji="1" lang="ja-JP" altLang="en-US" smtClean="0"/>
              <a:t>2022/7/8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149C1B-4AE6-40B8-B803-C2FD1E8835E9}" type="slidenum">
              <a:rPr kumimoji="1" lang="ja-JP" altLang="en-US" smtClean="0"/>
              <a:t>‹#›</a:t>
            </a:fld>
            <a:endParaRPr kumimoji="1" lang="ja-JP" altLang="en-US"/>
          </a:p>
        </p:txBody>
      </p:sp>
    </p:spTree>
    <p:extLst>
      <p:ext uri="{BB962C8B-B14F-4D97-AF65-F5344CB8AC3E}">
        <p14:creationId xmlns:p14="http://schemas.microsoft.com/office/powerpoint/2010/main" val="4176036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a:t>マスター テキストの書式設定</a:t>
            </a:r>
          </a:p>
        </p:txBody>
      </p:sp>
      <p:sp>
        <p:nvSpPr>
          <p:cNvPr id="4" name="Content Placeholder 3"/>
          <p:cNvSpPr>
            <a:spLocks noGrp="1"/>
          </p:cNvSpPr>
          <p:nvPr>
            <p:ph sz="half" idx="2"/>
          </p:nvPr>
        </p:nvSpPr>
        <p:spPr>
          <a:xfrm>
            <a:off x="839789" y="5937956"/>
            <a:ext cx="5157787" cy="87338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a:t>マスター テキストの書式設定</a:t>
            </a:r>
          </a:p>
        </p:txBody>
      </p:sp>
      <p:sp>
        <p:nvSpPr>
          <p:cNvPr id="6" name="Content Placeholder 5"/>
          <p:cNvSpPr>
            <a:spLocks noGrp="1"/>
          </p:cNvSpPr>
          <p:nvPr>
            <p:ph sz="quarter" idx="4"/>
          </p:nvPr>
        </p:nvSpPr>
        <p:spPr>
          <a:xfrm>
            <a:off x="6172201" y="5937956"/>
            <a:ext cx="5183188" cy="87338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AFD0E8E-5691-43B8-93DB-9FB9A3522D53}" type="datetimeFigureOut">
              <a:rPr kumimoji="1" lang="ja-JP" altLang="en-US" smtClean="0"/>
              <a:t>2022/7/8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4149C1B-4AE6-40B8-B803-C2FD1E8835E9}" type="slidenum">
              <a:rPr kumimoji="1" lang="ja-JP" altLang="en-US" smtClean="0"/>
              <a:t>‹#›</a:t>
            </a:fld>
            <a:endParaRPr kumimoji="1" lang="ja-JP" altLang="en-US"/>
          </a:p>
        </p:txBody>
      </p:sp>
    </p:spTree>
    <p:extLst>
      <p:ext uri="{BB962C8B-B14F-4D97-AF65-F5344CB8AC3E}">
        <p14:creationId xmlns:p14="http://schemas.microsoft.com/office/powerpoint/2010/main" val="3325719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AFD0E8E-5691-43B8-93DB-9FB9A3522D53}" type="datetimeFigureOut">
              <a:rPr kumimoji="1" lang="ja-JP" altLang="en-US" smtClean="0"/>
              <a:t>2022/7/8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4149C1B-4AE6-40B8-B803-C2FD1E8835E9}" type="slidenum">
              <a:rPr kumimoji="1" lang="ja-JP" altLang="en-US" smtClean="0"/>
              <a:t>‹#›</a:t>
            </a:fld>
            <a:endParaRPr kumimoji="1" lang="ja-JP" altLang="en-US"/>
          </a:p>
        </p:txBody>
      </p:sp>
    </p:spTree>
    <p:extLst>
      <p:ext uri="{BB962C8B-B14F-4D97-AF65-F5344CB8AC3E}">
        <p14:creationId xmlns:p14="http://schemas.microsoft.com/office/powerpoint/2010/main" val="1141383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FD0E8E-5691-43B8-93DB-9FB9A3522D53}" type="datetimeFigureOut">
              <a:rPr kumimoji="1" lang="ja-JP" altLang="en-US" smtClean="0"/>
              <a:t>2022/7/8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4149C1B-4AE6-40B8-B803-C2FD1E8835E9}" type="slidenum">
              <a:rPr kumimoji="1" lang="ja-JP" altLang="en-US" smtClean="0"/>
              <a:t>‹#›</a:t>
            </a:fld>
            <a:endParaRPr kumimoji="1" lang="ja-JP" altLang="en-US"/>
          </a:p>
        </p:txBody>
      </p:sp>
    </p:spTree>
    <p:extLst>
      <p:ext uri="{BB962C8B-B14F-4D97-AF65-F5344CB8AC3E}">
        <p14:creationId xmlns:p14="http://schemas.microsoft.com/office/powerpoint/2010/main" val="32891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AFD0E8E-5691-43B8-93DB-9FB9A3522D53}" type="datetimeFigureOut">
              <a:rPr kumimoji="1" lang="ja-JP" altLang="en-US" smtClean="0"/>
              <a:t>2022/7/8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149C1B-4AE6-40B8-B803-C2FD1E8835E9}" type="slidenum">
              <a:rPr kumimoji="1" lang="ja-JP" altLang="en-US" smtClean="0"/>
              <a:t>‹#›</a:t>
            </a:fld>
            <a:endParaRPr kumimoji="1" lang="ja-JP" altLang="en-US"/>
          </a:p>
        </p:txBody>
      </p:sp>
    </p:spTree>
    <p:extLst>
      <p:ext uri="{BB962C8B-B14F-4D97-AF65-F5344CB8AC3E}">
        <p14:creationId xmlns:p14="http://schemas.microsoft.com/office/powerpoint/2010/main" val="2680410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AFD0E8E-5691-43B8-93DB-9FB9A3522D53}" type="datetimeFigureOut">
              <a:rPr kumimoji="1" lang="ja-JP" altLang="en-US" smtClean="0"/>
              <a:t>2022/7/8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149C1B-4AE6-40B8-B803-C2FD1E8835E9}" type="slidenum">
              <a:rPr kumimoji="1" lang="ja-JP" altLang="en-US" smtClean="0"/>
              <a:t>‹#›</a:t>
            </a:fld>
            <a:endParaRPr kumimoji="1" lang="ja-JP" altLang="en-US"/>
          </a:p>
        </p:txBody>
      </p:sp>
    </p:spTree>
    <p:extLst>
      <p:ext uri="{BB962C8B-B14F-4D97-AF65-F5344CB8AC3E}">
        <p14:creationId xmlns:p14="http://schemas.microsoft.com/office/powerpoint/2010/main" val="2518628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fld id="{3AFD0E8E-5691-43B8-93DB-9FB9A3522D53}" type="datetimeFigureOut">
              <a:rPr kumimoji="1" lang="ja-JP" altLang="en-US" smtClean="0"/>
              <a:t>2022/7/8</a:t>
            </a:fld>
            <a:endParaRPr kumimoji="1" lang="ja-JP" altLang="en-US"/>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fld id="{F4149C1B-4AE6-40B8-B803-C2FD1E8835E9}" type="slidenum">
              <a:rPr kumimoji="1" lang="ja-JP" altLang="en-US" smtClean="0"/>
              <a:t>‹#›</a:t>
            </a:fld>
            <a:endParaRPr kumimoji="1" lang="ja-JP" altLang="en-US"/>
          </a:p>
        </p:txBody>
      </p:sp>
    </p:spTree>
    <p:extLst>
      <p:ext uri="{BB962C8B-B14F-4D97-AF65-F5344CB8AC3E}">
        <p14:creationId xmlns:p14="http://schemas.microsoft.com/office/powerpoint/2010/main" val="33605097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en-US"/>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6" Type="http://schemas.microsoft.com/office/2007/relationships/hdphoto" Target="../media/hdphoto6.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9.png"/><Relationship Id="rId10" Type="http://schemas.microsoft.com/office/2007/relationships/hdphoto" Target="../media/hdphoto4.wdp"/><Relationship Id="rId4" Type="http://schemas.openxmlformats.org/officeDocument/2006/relationships/image" Target="../media/image2.jpg"/><Relationship Id="rId9" Type="http://schemas.openxmlformats.org/officeDocument/2006/relationships/image" Target="../media/image5.png"/><Relationship Id="rId1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5763E0D5-8E38-4F62-BE66-60F78473082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9000" y1="17667" x2="49000" y2="17667"/>
                        <a14:foregroundMark x1="14667" y1="48333" x2="14667" y2="48333"/>
                        <a14:foregroundMark x1="86667" y1="50000" x2="86667" y2="50000"/>
                        <a14:foregroundMark x1="26000" y1="51667" x2="26000" y2="51667"/>
                        <a14:foregroundMark x1="26667" y1="83333" x2="26667" y2="83333"/>
                        <a14:foregroundMark x1="74667" y1="83333" x2="74667" y2="83333"/>
                        <a14:foregroundMark x1="75333" y1="51000" x2="75333" y2="51000"/>
                      </a14:backgroundRemoval>
                    </a14:imgEffect>
                  </a14:imgLayer>
                </a14:imgProps>
              </a:ext>
              <a:ext uri="{28A0092B-C50C-407E-A947-70E740481C1C}">
                <a14:useLocalDpi xmlns:a14="http://schemas.microsoft.com/office/drawing/2010/main" val="0"/>
              </a:ext>
            </a:extLst>
          </a:blip>
          <a:srcRect l="9298" t="11046" r="11095" b="13520"/>
          <a:stretch/>
        </p:blipFill>
        <p:spPr>
          <a:xfrm>
            <a:off x="81654" y="363187"/>
            <a:ext cx="4359395" cy="3891516"/>
          </a:xfrm>
          <a:prstGeom prst="rect">
            <a:avLst/>
          </a:prstGeom>
        </p:spPr>
      </p:pic>
      <p:sp>
        <p:nvSpPr>
          <p:cNvPr id="15" name="正方形/長方形 14">
            <a:extLst>
              <a:ext uri="{FF2B5EF4-FFF2-40B4-BE49-F238E27FC236}">
                <a16:creationId xmlns:a16="http://schemas.microsoft.com/office/drawing/2014/main" id="{C0449D0B-B422-4628-8F19-266DFD7F9F99}"/>
              </a:ext>
            </a:extLst>
          </p:cNvPr>
          <p:cNvSpPr/>
          <p:nvPr/>
        </p:nvSpPr>
        <p:spPr>
          <a:xfrm>
            <a:off x="4457567" y="279735"/>
            <a:ext cx="7159537" cy="10381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F35519E5-6EE9-4EB6-8811-EECF40E2C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191" y="5804541"/>
            <a:ext cx="3197233" cy="3197233"/>
          </a:xfrm>
          <a:prstGeom prst="rect">
            <a:avLst/>
          </a:prstGeom>
        </p:spPr>
      </p:pic>
      <p:sp>
        <p:nvSpPr>
          <p:cNvPr id="11" name="四角形: 角を丸くする 10">
            <a:extLst>
              <a:ext uri="{FF2B5EF4-FFF2-40B4-BE49-F238E27FC236}">
                <a16:creationId xmlns:a16="http://schemas.microsoft.com/office/drawing/2014/main" id="{78B8FC9D-6748-46E2-B1E4-422695A6AA98}"/>
              </a:ext>
            </a:extLst>
          </p:cNvPr>
          <p:cNvSpPr/>
          <p:nvPr/>
        </p:nvSpPr>
        <p:spPr>
          <a:xfrm>
            <a:off x="775090" y="8029397"/>
            <a:ext cx="5130988" cy="29898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E01AA690-51B0-44D3-9145-7AECFC3EEC7F}"/>
              </a:ext>
            </a:extLst>
          </p:cNvPr>
          <p:cNvSpPr/>
          <p:nvPr/>
        </p:nvSpPr>
        <p:spPr>
          <a:xfrm>
            <a:off x="8731459" y="4110312"/>
            <a:ext cx="2348560" cy="231117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t>ご成約</a:t>
            </a:r>
          </a:p>
        </p:txBody>
      </p:sp>
      <p:sp>
        <p:nvSpPr>
          <p:cNvPr id="21" name="矢印: 左カーブ 20">
            <a:extLst>
              <a:ext uri="{FF2B5EF4-FFF2-40B4-BE49-F238E27FC236}">
                <a16:creationId xmlns:a16="http://schemas.microsoft.com/office/drawing/2014/main" id="{A25FFCEF-879C-4914-994B-7CD2DF6AB5BB}"/>
              </a:ext>
            </a:extLst>
          </p:cNvPr>
          <p:cNvSpPr/>
          <p:nvPr/>
        </p:nvSpPr>
        <p:spPr>
          <a:xfrm>
            <a:off x="10686461" y="7104118"/>
            <a:ext cx="880980" cy="968398"/>
          </a:xfrm>
          <a:prstGeom prst="curvedLeftArrow">
            <a:avLst>
              <a:gd name="adj1" fmla="val 25000"/>
              <a:gd name="adj2" fmla="val 50000"/>
              <a:gd name="adj3" fmla="val 250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 name="テキスト ボックス 3">
            <a:extLst>
              <a:ext uri="{FF2B5EF4-FFF2-40B4-BE49-F238E27FC236}">
                <a16:creationId xmlns:a16="http://schemas.microsoft.com/office/drawing/2014/main" id="{EDBA6AE8-D2AB-4EF6-B7D9-70FECA325208}"/>
              </a:ext>
            </a:extLst>
          </p:cNvPr>
          <p:cNvSpPr txBox="1"/>
          <p:nvPr/>
        </p:nvSpPr>
        <p:spPr>
          <a:xfrm>
            <a:off x="1064532" y="1854101"/>
            <a:ext cx="2815626" cy="1938992"/>
          </a:xfrm>
          <a:prstGeom prst="rect">
            <a:avLst/>
          </a:prstGeom>
          <a:noFill/>
        </p:spPr>
        <p:txBody>
          <a:bodyPr wrap="square" rtlCol="0">
            <a:spAutoFit/>
          </a:bodyPr>
          <a:lstStyle/>
          <a:p>
            <a:r>
              <a:rPr lang="ja-JP" altLang="en-US" sz="6000" b="1" dirty="0">
                <a:solidFill>
                  <a:srgbClr val="FF0000"/>
                </a:solidFill>
                <a:latin typeface="BIZ UDゴシック" panose="020B0400000000000000" pitchFamily="49" charset="-128"/>
                <a:ea typeface="BIZ UDゴシック" panose="020B0400000000000000" pitchFamily="49" charset="-128"/>
              </a:rPr>
              <a:t>空き家バンク</a:t>
            </a:r>
          </a:p>
        </p:txBody>
      </p:sp>
      <p:sp>
        <p:nvSpPr>
          <p:cNvPr id="12" name="楕円 11">
            <a:extLst>
              <a:ext uri="{FF2B5EF4-FFF2-40B4-BE49-F238E27FC236}">
                <a16:creationId xmlns:a16="http://schemas.microsoft.com/office/drawing/2014/main" id="{5FBA8A22-427F-4355-8E11-801F755D484D}"/>
              </a:ext>
            </a:extLst>
          </p:cNvPr>
          <p:cNvSpPr/>
          <p:nvPr/>
        </p:nvSpPr>
        <p:spPr>
          <a:xfrm>
            <a:off x="5230793" y="3409504"/>
            <a:ext cx="2433088" cy="239326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t>五木村役場</a:t>
            </a:r>
            <a:endParaRPr kumimoji="1" lang="en-US" altLang="ja-JP" b="1" dirty="0"/>
          </a:p>
          <a:p>
            <a:pPr algn="ctr"/>
            <a:r>
              <a:rPr kumimoji="1" lang="ja-JP" altLang="en-US" b="1" dirty="0"/>
              <a:t>空き家バンク</a:t>
            </a:r>
          </a:p>
        </p:txBody>
      </p:sp>
      <p:sp>
        <p:nvSpPr>
          <p:cNvPr id="13" name="楕円 12">
            <a:extLst>
              <a:ext uri="{FF2B5EF4-FFF2-40B4-BE49-F238E27FC236}">
                <a16:creationId xmlns:a16="http://schemas.microsoft.com/office/drawing/2014/main" id="{FEA47F66-0F02-45E8-BAA7-F626A6F7CC1A}"/>
              </a:ext>
            </a:extLst>
          </p:cNvPr>
          <p:cNvSpPr/>
          <p:nvPr/>
        </p:nvSpPr>
        <p:spPr>
          <a:xfrm>
            <a:off x="2227858" y="5327742"/>
            <a:ext cx="2495201" cy="237151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t>家を借りたい買いたい</a:t>
            </a:r>
            <a:endParaRPr kumimoji="1" lang="en-US" altLang="ja-JP" b="1" dirty="0"/>
          </a:p>
          <a:p>
            <a:pPr algn="ctr"/>
            <a:endParaRPr kumimoji="1" lang="ja-JP" altLang="en-US" b="1" dirty="0"/>
          </a:p>
        </p:txBody>
      </p:sp>
      <p:sp>
        <p:nvSpPr>
          <p:cNvPr id="2" name="矢印: 右 1">
            <a:extLst>
              <a:ext uri="{FF2B5EF4-FFF2-40B4-BE49-F238E27FC236}">
                <a16:creationId xmlns:a16="http://schemas.microsoft.com/office/drawing/2014/main" id="{5CC8BF9E-9C0C-4746-9B7F-6530CF5D9BBA}"/>
              </a:ext>
            </a:extLst>
          </p:cNvPr>
          <p:cNvSpPr/>
          <p:nvPr/>
        </p:nvSpPr>
        <p:spPr>
          <a:xfrm rot="19764309">
            <a:off x="4563693" y="5045257"/>
            <a:ext cx="408053" cy="400110"/>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n w="22225">
                <a:solidFill>
                  <a:schemeClr val="accent2"/>
                </a:solidFill>
                <a:prstDash val="solid"/>
              </a:ln>
              <a:solidFill>
                <a:schemeClr val="accent2">
                  <a:lumMod val="40000"/>
                  <a:lumOff val="60000"/>
                </a:schemeClr>
              </a:solidFill>
            </a:endParaRPr>
          </a:p>
        </p:txBody>
      </p:sp>
      <p:sp>
        <p:nvSpPr>
          <p:cNvPr id="3" name="矢印: 右 2">
            <a:extLst>
              <a:ext uri="{FF2B5EF4-FFF2-40B4-BE49-F238E27FC236}">
                <a16:creationId xmlns:a16="http://schemas.microsoft.com/office/drawing/2014/main" id="{21219EB1-EC40-47C2-A9D5-1230AE03E34B}"/>
              </a:ext>
            </a:extLst>
          </p:cNvPr>
          <p:cNvSpPr/>
          <p:nvPr/>
        </p:nvSpPr>
        <p:spPr>
          <a:xfrm rot="870127">
            <a:off x="8154939" y="4509048"/>
            <a:ext cx="337846" cy="40011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24CF8A39-727B-4080-9010-B41772BF428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618719" y="6138529"/>
            <a:ext cx="1805048" cy="1351798"/>
          </a:xfrm>
          <a:prstGeom prst="rect">
            <a:avLst/>
          </a:prstGeom>
        </p:spPr>
      </p:pic>
      <p:pic>
        <p:nvPicPr>
          <p:cNvPr id="10" name="図 9">
            <a:extLst>
              <a:ext uri="{FF2B5EF4-FFF2-40B4-BE49-F238E27FC236}">
                <a16:creationId xmlns:a16="http://schemas.microsoft.com/office/drawing/2014/main" id="{3C1BF5F6-359A-40C9-BABF-ED1896175F4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500" r="100000"/>
                    </a14:imgEffect>
                  </a14:imgLayer>
                </a14:imgProps>
              </a:ext>
              <a:ext uri="{28A0092B-C50C-407E-A947-70E740481C1C}">
                <a14:useLocalDpi xmlns:a14="http://schemas.microsoft.com/office/drawing/2010/main" val="0"/>
              </a:ext>
            </a:extLst>
          </a:blip>
          <a:stretch>
            <a:fillRect/>
          </a:stretch>
        </p:blipFill>
        <p:spPr>
          <a:xfrm>
            <a:off x="10209625" y="7816181"/>
            <a:ext cx="487256" cy="775548"/>
          </a:xfrm>
          <a:prstGeom prst="rect">
            <a:avLst/>
          </a:prstGeom>
        </p:spPr>
      </p:pic>
      <p:sp>
        <p:nvSpPr>
          <p:cNvPr id="22" name="矢印: 左 21">
            <a:extLst>
              <a:ext uri="{FF2B5EF4-FFF2-40B4-BE49-F238E27FC236}">
                <a16:creationId xmlns:a16="http://schemas.microsoft.com/office/drawing/2014/main" id="{C5D97D18-8D05-423E-BC40-B8473BDA6A70}"/>
              </a:ext>
            </a:extLst>
          </p:cNvPr>
          <p:cNvSpPr/>
          <p:nvPr/>
        </p:nvSpPr>
        <p:spPr>
          <a:xfrm>
            <a:off x="9738752" y="7866238"/>
            <a:ext cx="299131" cy="327804"/>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508D36C2-257E-474B-9F73-4501EACA874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88" b="98746" l="1944" r="99257"/>
                    </a14:imgEffect>
                  </a14:imgLayer>
                </a14:imgProps>
              </a:ext>
              <a:ext uri="{28A0092B-C50C-407E-A947-70E740481C1C}">
                <a14:useLocalDpi xmlns:a14="http://schemas.microsoft.com/office/drawing/2010/main" val="0"/>
              </a:ext>
            </a:extLst>
          </a:blip>
          <a:stretch>
            <a:fillRect/>
          </a:stretch>
        </p:blipFill>
        <p:spPr>
          <a:xfrm rot="167715">
            <a:off x="2714610" y="4251019"/>
            <a:ext cx="1336033" cy="1889709"/>
          </a:xfrm>
          <a:prstGeom prst="rect">
            <a:avLst/>
          </a:prstGeom>
        </p:spPr>
      </p:pic>
      <p:sp>
        <p:nvSpPr>
          <p:cNvPr id="30" name="テキスト ボックス 29">
            <a:extLst>
              <a:ext uri="{FF2B5EF4-FFF2-40B4-BE49-F238E27FC236}">
                <a16:creationId xmlns:a16="http://schemas.microsoft.com/office/drawing/2014/main" id="{CEE526BF-612B-4E8C-AF92-D7273587E87F}"/>
              </a:ext>
            </a:extLst>
          </p:cNvPr>
          <p:cNvSpPr txBox="1"/>
          <p:nvPr/>
        </p:nvSpPr>
        <p:spPr>
          <a:xfrm>
            <a:off x="904314" y="8275776"/>
            <a:ext cx="4986065" cy="646331"/>
          </a:xfrm>
          <a:prstGeom prst="rect">
            <a:avLst/>
          </a:prstGeom>
          <a:noFill/>
        </p:spPr>
        <p:txBody>
          <a:bodyPr wrap="square" rtlCol="0">
            <a:spAutoFit/>
          </a:bodyPr>
          <a:lstStyle/>
          <a:p>
            <a:pPr algn="ctr"/>
            <a:r>
              <a:rPr kumimoji="1" lang="ja-JP" altLang="en-US" dirty="0"/>
              <a:t>空き家って</a:t>
            </a:r>
            <a:endParaRPr kumimoji="1" lang="en-US" altLang="ja-JP" dirty="0"/>
          </a:p>
          <a:p>
            <a:pPr algn="ctr"/>
            <a:r>
              <a:rPr kumimoji="1" lang="ja-JP" altLang="en-US" dirty="0"/>
              <a:t>リフォームにかなりの費用がかかりそう・・・</a:t>
            </a:r>
          </a:p>
        </p:txBody>
      </p:sp>
      <p:sp>
        <p:nvSpPr>
          <p:cNvPr id="31" name="テキスト ボックス 30">
            <a:extLst>
              <a:ext uri="{FF2B5EF4-FFF2-40B4-BE49-F238E27FC236}">
                <a16:creationId xmlns:a16="http://schemas.microsoft.com/office/drawing/2014/main" id="{B04C7EFA-6988-4922-A4D1-09C3AF02BA22}"/>
              </a:ext>
            </a:extLst>
          </p:cNvPr>
          <p:cNvSpPr txBox="1"/>
          <p:nvPr/>
        </p:nvSpPr>
        <p:spPr>
          <a:xfrm>
            <a:off x="1782605" y="8915097"/>
            <a:ext cx="3123953" cy="1323439"/>
          </a:xfrm>
          <a:prstGeom prst="rect">
            <a:avLst/>
          </a:prstGeom>
          <a:noFill/>
        </p:spPr>
        <p:txBody>
          <a:bodyPr wrap="square" rtlCol="0">
            <a:spAutoFit/>
          </a:bodyPr>
          <a:lstStyle/>
          <a:p>
            <a:r>
              <a:rPr kumimoji="1" lang="ja-JP" altLang="en-US" sz="4000" b="1" dirty="0">
                <a:solidFill>
                  <a:srgbClr val="FF0000"/>
                </a:solidFill>
              </a:rPr>
              <a:t>最大</a:t>
            </a:r>
            <a:r>
              <a:rPr kumimoji="1" lang="en-US" altLang="ja-JP" sz="4000" b="1" dirty="0">
                <a:solidFill>
                  <a:srgbClr val="FF0000"/>
                </a:solidFill>
              </a:rPr>
              <a:t>200</a:t>
            </a:r>
            <a:r>
              <a:rPr kumimoji="1" lang="ja-JP" altLang="en-US" sz="4000" b="1" dirty="0">
                <a:solidFill>
                  <a:srgbClr val="FF0000"/>
                </a:solidFill>
              </a:rPr>
              <a:t>万円</a:t>
            </a:r>
            <a:endParaRPr kumimoji="1" lang="en-US" altLang="ja-JP" sz="4000" b="1" dirty="0">
              <a:solidFill>
                <a:srgbClr val="FF0000"/>
              </a:solidFill>
            </a:endParaRPr>
          </a:p>
          <a:p>
            <a:pPr algn="ctr"/>
            <a:r>
              <a:rPr kumimoji="1" lang="ja-JP" altLang="en-US" sz="4000" b="1" dirty="0">
                <a:solidFill>
                  <a:srgbClr val="FF0000"/>
                </a:solidFill>
              </a:rPr>
              <a:t>（</a:t>
            </a:r>
            <a:r>
              <a:rPr kumimoji="1" lang="en-US" altLang="ja-JP" sz="4000" b="1" dirty="0">
                <a:solidFill>
                  <a:srgbClr val="FF0000"/>
                </a:solidFill>
              </a:rPr>
              <a:t>8</a:t>
            </a:r>
            <a:r>
              <a:rPr kumimoji="1" lang="ja-JP" altLang="en-US" sz="4000" b="1" dirty="0">
                <a:solidFill>
                  <a:srgbClr val="FF0000"/>
                </a:solidFill>
              </a:rPr>
              <a:t>割補助）</a:t>
            </a:r>
          </a:p>
        </p:txBody>
      </p:sp>
      <p:sp>
        <p:nvSpPr>
          <p:cNvPr id="32" name="テキスト ボックス 31">
            <a:extLst>
              <a:ext uri="{FF2B5EF4-FFF2-40B4-BE49-F238E27FC236}">
                <a16:creationId xmlns:a16="http://schemas.microsoft.com/office/drawing/2014/main" id="{26D181C7-9154-4D70-A58F-99B0376787CB}"/>
              </a:ext>
            </a:extLst>
          </p:cNvPr>
          <p:cNvSpPr txBox="1"/>
          <p:nvPr/>
        </p:nvSpPr>
        <p:spPr>
          <a:xfrm>
            <a:off x="1847558" y="10075153"/>
            <a:ext cx="2954655" cy="923330"/>
          </a:xfrm>
          <a:prstGeom prst="rect">
            <a:avLst/>
          </a:prstGeom>
          <a:noFill/>
        </p:spPr>
        <p:txBody>
          <a:bodyPr wrap="none" rtlCol="0">
            <a:spAutoFit/>
          </a:bodyPr>
          <a:lstStyle/>
          <a:p>
            <a:pPr algn="ctr"/>
            <a:r>
              <a:rPr kumimoji="1" lang="ja-JP" altLang="en-US" dirty="0"/>
              <a:t>＋</a:t>
            </a:r>
            <a:endParaRPr kumimoji="1" lang="en-US" altLang="ja-JP" dirty="0"/>
          </a:p>
          <a:p>
            <a:pPr algn="ctr"/>
            <a:r>
              <a:rPr kumimoji="1" lang="ja-JP" altLang="en-US" dirty="0"/>
              <a:t>清掃助成金　</a:t>
            </a:r>
            <a:r>
              <a:rPr kumimoji="1" lang="en-US" altLang="ja-JP" dirty="0"/>
              <a:t>10</a:t>
            </a:r>
            <a:r>
              <a:rPr kumimoji="1" lang="ja-JP" altLang="en-US" dirty="0"/>
              <a:t>万円</a:t>
            </a:r>
            <a:endParaRPr kumimoji="1" lang="en-US" altLang="ja-JP" dirty="0"/>
          </a:p>
          <a:p>
            <a:pPr algn="ctr"/>
            <a:r>
              <a:rPr kumimoji="1" lang="ja-JP" altLang="en-US" dirty="0"/>
              <a:t>お気軽にご相談ください！</a:t>
            </a:r>
          </a:p>
        </p:txBody>
      </p:sp>
      <p:sp>
        <p:nvSpPr>
          <p:cNvPr id="33" name="吹き出し: 円形 32">
            <a:extLst>
              <a:ext uri="{FF2B5EF4-FFF2-40B4-BE49-F238E27FC236}">
                <a16:creationId xmlns:a16="http://schemas.microsoft.com/office/drawing/2014/main" id="{1ED72E10-3B49-4C74-A3F1-DC25E73425F0}"/>
              </a:ext>
            </a:extLst>
          </p:cNvPr>
          <p:cNvSpPr/>
          <p:nvPr/>
        </p:nvSpPr>
        <p:spPr>
          <a:xfrm>
            <a:off x="794493" y="4678223"/>
            <a:ext cx="1563784" cy="874819"/>
          </a:xfrm>
          <a:prstGeom prst="wedgeEllipseCallout">
            <a:avLst>
              <a:gd name="adj1" fmla="val 64019"/>
              <a:gd name="adj2" fmla="val 3145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t>五木村で暮らしたい！</a:t>
            </a:r>
          </a:p>
        </p:txBody>
      </p:sp>
      <p:pic>
        <p:nvPicPr>
          <p:cNvPr id="39" name="図 38">
            <a:extLst>
              <a:ext uri="{FF2B5EF4-FFF2-40B4-BE49-F238E27FC236}">
                <a16:creationId xmlns:a16="http://schemas.microsoft.com/office/drawing/2014/main" id="{D5C0A29D-345B-48E5-B5B3-2E428E4F92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5331" y="2071856"/>
            <a:ext cx="2484404" cy="3514229"/>
          </a:xfrm>
          <a:prstGeom prst="rect">
            <a:avLst/>
          </a:prstGeom>
        </p:spPr>
      </p:pic>
      <p:sp>
        <p:nvSpPr>
          <p:cNvPr id="40" name="吹き出し: 円形 39">
            <a:extLst>
              <a:ext uri="{FF2B5EF4-FFF2-40B4-BE49-F238E27FC236}">
                <a16:creationId xmlns:a16="http://schemas.microsoft.com/office/drawing/2014/main" id="{991CE5F9-572D-4E3D-B04F-356F4580C027}"/>
              </a:ext>
            </a:extLst>
          </p:cNvPr>
          <p:cNvSpPr/>
          <p:nvPr/>
        </p:nvSpPr>
        <p:spPr>
          <a:xfrm>
            <a:off x="9355432" y="1744380"/>
            <a:ext cx="2261672" cy="669507"/>
          </a:xfrm>
          <a:prstGeom prst="wedgeEllipseCallout">
            <a:avLst>
              <a:gd name="adj1" fmla="val -12990"/>
              <a:gd name="adj2" fmla="val 8370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t>理想の家が見つかった！</a:t>
            </a:r>
          </a:p>
        </p:txBody>
      </p:sp>
      <p:sp>
        <p:nvSpPr>
          <p:cNvPr id="44" name="吹き出し: 円形 43">
            <a:extLst>
              <a:ext uri="{FF2B5EF4-FFF2-40B4-BE49-F238E27FC236}">
                <a16:creationId xmlns:a16="http://schemas.microsoft.com/office/drawing/2014/main" id="{71422EAA-EFAA-4FA5-8B5A-F3AC314E87C6}"/>
              </a:ext>
            </a:extLst>
          </p:cNvPr>
          <p:cNvSpPr/>
          <p:nvPr/>
        </p:nvSpPr>
        <p:spPr>
          <a:xfrm>
            <a:off x="6114189" y="8800781"/>
            <a:ext cx="1651923" cy="763999"/>
          </a:xfrm>
          <a:prstGeom prst="wedgeEllipseCallout">
            <a:avLst>
              <a:gd name="adj1" fmla="val 71726"/>
              <a:gd name="adj2" fmla="val 3699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t>五木村での暮らしスタート！</a:t>
            </a:r>
          </a:p>
        </p:txBody>
      </p:sp>
      <p:pic>
        <p:nvPicPr>
          <p:cNvPr id="6" name="図 5">
            <a:extLst>
              <a:ext uri="{FF2B5EF4-FFF2-40B4-BE49-F238E27FC236}">
                <a16:creationId xmlns:a16="http://schemas.microsoft.com/office/drawing/2014/main" id="{32E69E6F-D3A2-4FC1-ABDF-507109801F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1627" y="6883209"/>
            <a:ext cx="3125411" cy="4420946"/>
          </a:xfrm>
          <a:prstGeom prst="rect">
            <a:avLst/>
          </a:prstGeom>
        </p:spPr>
      </p:pic>
      <p:sp>
        <p:nvSpPr>
          <p:cNvPr id="8" name="テキスト ボックス 7">
            <a:extLst>
              <a:ext uri="{FF2B5EF4-FFF2-40B4-BE49-F238E27FC236}">
                <a16:creationId xmlns:a16="http://schemas.microsoft.com/office/drawing/2014/main" id="{FD477F57-99BB-4725-B166-D52066F614BE}"/>
              </a:ext>
            </a:extLst>
          </p:cNvPr>
          <p:cNvSpPr txBox="1"/>
          <p:nvPr/>
        </p:nvSpPr>
        <p:spPr>
          <a:xfrm>
            <a:off x="4490603" y="345832"/>
            <a:ext cx="7126501" cy="954107"/>
          </a:xfrm>
          <a:prstGeom prst="rect">
            <a:avLst/>
          </a:prstGeom>
          <a:noFill/>
        </p:spPr>
        <p:txBody>
          <a:bodyPr wrap="square" rtlCol="0">
            <a:spAutoFit/>
          </a:bodyPr>
          <a:lstStyle/>
          <a:p>
            <a:r>
              <a:rPr kumimoji="1" lang="ja-JP" altLang="en-US" sz="2800" dirty="0">
                <a:ln w="0"/>
                <a:effectLst>
                  <a:outerShdw blurRad="38100" dist="19050" dir="2700000" algn="tl" rotWithShape="0">
                    <a:schemeClr val="dk1">
                      <a:alpha val="40000"/>
                    </a:schemeClr>
                  </a:outerShdw>
                </a:effectLst>
              </a:rPr>
              <a:t>空き家の修繕やリフォームにかかる費用の</a:t>
            </a:r>
            <a:endParaRPr kumimoji="1" lang="en-US" altLang="ja-JP" sz="2800" dirty="0">
              <a:ln w="0"/>
              <a:effectLst>
                <a:outerShdw blurRad="38100" dist="19050" dir="2700000" algn="tl" rotWithShape="0">
                  <a:schemeClr val="dk1">
                    <a:alpha val="40000"/>
                  </a:schemeClr>
                </a:outerShdw>
              </a:effectLst>
            </a:endParaRPr>
          </a:p>
          <a:p>
            <a:r>
              <a:rPr kumimoji="1" lang="ja-JP" altLang="en-US" sz="2800" dirty="0">
                <a:ln w="0"/>
                <a:effectLst>
                  <a:outerShdw blurRad="38100" dist="19050" dir="2700000" algn="tl" rotWithShape="0">
                    <a:schemeClr val="dk1">
                      <a:alpha val="40000"/>
                    </a:schemeClr>
                  </a:outerShdw>
                </a:effectLst>
              </a:rPr>
              <a:t>　　　　　　　補助金の申請が可能です！</a:t>
            </a:r>
            <a:endParaRPr kumimoji="1" lang="en-US" altLang="ja-JP" sz="2800" dirty="0">
              <a:ln w="0"/>
              <a:effectLst>
                <a:outerShdw blurRad="38100" dist="19050" dir="2700000" algn="tl" rotWithShape="0">
                  <a:schemeClr val="dk1">
                    <a:alpha val="40000"/>
                  </a:schemeClr>
                </a:outerShdw>
              </a:effectLst>
            </a:endParaRPr>
          </a:p>
        </p:txBody>
      </p:sp>
      <p:sp>
        <p:nvSpPr>
          <p:cNvPr id="5" name="正方形/長方形 4">
            <a:extLst>
              <a:ext uri="{FF2B5EF4-FFF2-40B4-BE49-F238E27FC236}">
                <a16:creationId xmlns:a16="http://schemas.microsoft.com/office/drawing/2014/main" id="{329273E3-C08E-4AFC-8E20-82B17B719334}"/>
              </a:ext>
            </a:extLst>
          </p:cNvPr>
          <p:cNvSpPr/>
          <p:nvPr/>
        </p:nvSpPr>
        <p:spPr>
          <a:xfrm>
            <a:off x="8537500" y="14184144"/>
            <a:ext cx="3521455" cy="19306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kumimoji="1" lang="ja-JP" altLang="en-US" sz="1600" dirty="0"/>
              <a:t>問い合わせ先</a:t>
            </a:r>
            <a:endParaRPr kumimoji="1" lang="en-US" altLang="ja-JP" sz="1600" dirty="0"/>
          </a:p>
          <a:p>
            <a:pPr algn="just"/>
            <a:r>
              <a:rPr kumimoji="1" lang="ja-JP" altLang="en-US" sz="1600" dirty="0"/>
              <a:t>五木村役場　ダム対策課（阿部）</a:t>
            </a:r>
            <a:endParaRPr kumimoji="1" lang="en-US" altLang="ja-JP" sz="1600" dirty="0"/>
          </a:p>
          <a:p>
            <a:pPr algn="just"/>
            <a:r>
              <a:rPr kumimoji="1" lang="ja-JP" altLang="en-US" sz="1600" dirty="0"/>
              <a:t>〒</a:t>
            </a:r>
            <a:r>
              <a:rPr kumimoji="1" lang="en-US" altLang="ja-JP" sz="1600" dirty="0"/>
              <a:t>868-0201</a:t>
            </a:r>
          </a:p>
          <a:p>
            <a:pPr algn="just"/>
            <a:r>
              <a:rPr kumimoji="1" lang="ja-JP" altLang="en-US" sz="1600" dirty="0"/>
              <a:t>熊本県球磨郡五木村甲</a:t>
            </a:r>
            <a:r>
              <a:rPr kumimoji="1" lang="en-US" altLang="ja-JP" sz="1600" dirty="0"/>
              <a:t>2672</a:t>
            </a:r>
            <a:r>
              <a:rPr kumimoji="1" lang="ja-JP" altLang="en-US" sz="1600" dirty="0"/>
              <a:t>番地</a:t>
            </a:r>
            <a:r>
              <a:rPr kumimoji="1" lang="en-US" altLang="ja-JP" sz="1600" dirty="0"/>
              <a:t>7</a:t>
            </a:r>
          </a:p>
          <a:p>
            <a:pPr algn="just"/>
            <a:r>
              <a:rPr kumimoji="1" lang="en-US" altLang="ja-JP" sz="1600" dirty="0"/>
              <a:t>TEL</a:t>
            </a:r>
            <a:r>
              <a:rPr kumimoji="1" lang="ja-JP" altLang="en-US" sz="1600" dirty="0"/>
              <a:t>　</a:t>
            </a:r>
            <a:r>
              <a:rPr kumimoji="1" lang="en-US" altLang="ja-JP" sz="1600" dirty="0"/>
              <a:t>0966</a:t>
            </a:r>
            <a:r>
              <a:rPr kumimoji="1" lang="ja-JP" altLang="en-US" sz="1600" dirty="0"/>
              <a:t>－</a:t>
            </a:r>
            <a:r>
              <a:rPr kumimoji="1" lang="en-US" altLang="ja-JP" sz="1600" dirty="0"/>
              <a:t>37</a:t>
            </a:r>
            <a:r>
              <a:rPr kumimoji="1" lang="ja-JP" altLang="en-US" sz="1600" dirty="0"/>
              <a:t>－</a:t>
            </a:r>
            <a:r>
              <a:rPr kumimoji="1" lang="en-US" altLang="ja-JP" sz="1600" dirty="0"/>
              <a:t>2212</a:t>
            </a:r>
          </a:p>
          <a:p>
            <a:pPr algn="just"/>
            <a:r>
              <a:rPr kumimoji="1" lang="en-US" altLang="ja-JP" sz="1600" dirty="0"/>
              <a:t>FAX </a:t>
            </a:r>
            <a:r>
              <a:rPr kumimoji="1" lang="ja-JP" altLang="en-US" sz="1600" dirty="0"/>
              <a:t>   </a:t>
            </a:r>
            <a:r>
              <a:rPr kumimoji="1" lang="en-US" altLang="ja-JP" sz="1600" dirty="0"/>
              <a:t>0966</a:t>
            </a:r>
            <a:r>
              <a:rPr kumimoji="1" lang="ja-JP" altLang="en-US" sz="1600" dirty="0"/>
              <a:t>－</a:t>
            </a:r>
            <a:r>
              <a:rPr kumimoji="1" lang="en-US" altLang="ja-JP" sz="1600" dirty="0"/>
              <a:t>37</a:t>
            </a:r>
            <a:r>
              <a:rPr kumimoji="1" lang="ja-JP" altLang="en-US" sz="1600" dirty="0"/>
              <a:t>－</a:t>
            </a:r>
            <a:r>
              <a:rPr kumimoji="1" lang="en-US" altLang="ja-JP" sz="1600" dirty="0"/>
              <a:t>2215</a:t>
            </a:r>
          </a:p>
          <a:p>
            <a:pPr algn="just"/>
            <a:endParaRPr kumimoji="1" lang="ja-JP" altLang="en-US" sz="1600" dirty="0"/>
          </a:p>
        </p:txBody>
      </p:sp>
      <p:sp>
        <p:nvSpPr>
          <p:cNvPr id="9" name="テキスト ボックス 8">
            <a:extLst>
              <a:ext uri="{FF2B5EF4-FFF2-40B4-BE49-F238E27FC236}">
                <a16:creationId xmlns:a16="http://schemas.microsoft.com/office/drawing/2014/main" id="{95AEDEED-8DC2-4654-90D6-EEE24CA0B50F}"/>
              </a:ext>
            </a:extLst>
          </p:cNvPr>
          <p:cNvSpPr txBox="1"/>
          <p:nvPr/>
        </p:nvSpPr>
        <p:spPr>
          <a:xfrm>
            <a:off x="340223" y="11425423"/>
            <a:ext cx="11083544" cy="4247317"/>
          </a:xfrm>
          <a:prstGeom prst="rect">
            <a:avLst/>
          </a:prstGeom>
          <a:noFill/>
        </p:spPr>
        <p:txBody>
          <a:bodyPr wrap="square" rtlCol="0">
            <a:spAutoFit/>
          </a:bodyPr>
          <a:lstStyle/>
          <a:p>
            <a:r>
              <a:rPr kumimoji="1" lang="ja-JP" altLang="en-US" dirty="0"/>
              <a:t>①空き家バンクで気になる物件を見つけたら、先ずは内覧のご予約を！</a:t>
            </a:r>
            <a:endParaRPr kumimoji="1" lang="en-US" altLang="ja-JP" dirty="0"/>
          </a:p>
          <a:p>
            <a:endParaRPr kumimoji="1" lang="en-US" altLang="ja-JP" dirty="0"/>
          </a:p>
          <a:p>
            <a:r>
              <a:rPr kumimoji="1" lang="ja-JP" altLang="en-US" dirty="0"/>
              <a:t>②内覧の際は、家の状態、地域の環境、心配事など色々な事を質問し、不安を解消させておきましょう！</a:t>
            </a:r>
            <a:endParaRPr kumimoji="1" lang="en-US" altLang="ja-JP" dirty="0"/>
          </a:p>
          <a:p>
            <a:endParaRPr kumimoji="1" lang="ja-JP" altLang="en-US" dirty="0"/>
          </a:p>
          <a:p>
            <a:r>
              <a:rPr kumimoji="1" lang="ja-JP" altLang="en-US" dirty="0"/>
              <a:t>③内覧後気に入れば交渉→契約へ。</a:t>
            </a:r>
            <a:r>
              <a:rPr kumimoji="1" lang="en-US" altLang="ja-JP" dirty="0">
                <a:solidFill>
                  <a:srgbClr val="FF0000"/>
                </a:solidFill>
              </a:rPr>
              <a:t>『</a:t>
            </a:r>
            <a:r>
              <a:rPr kumimoji="1" lang="ja-JP" altLang="en-US" dirty="0">
                <a:solidFill>
                  <a:srgbClr val="FF0000"/>
                </a:solidFill>
              </a:rPr>
              <a:t>移住</a:t>
            </a:r>
            <a:r>
              <a:rPr kumimoji="1" lang="en-US" altLang="ja-JP" dirty="0">
                <a:solidFill>
                  <a:srgbClr val="FF0000"/>
                </a:solidFill>
              </a:rPr>
              <a:t>』</a:t>
            </a:r>
            <a:r>
              <a:rPr kumimoji="1" lang="ja-JP" altLang="en-US" dirty="0"/>
              <a:t>*契約内容はしっかりチェック！！</a:t>
            </a:r>
            <a:endParaRPr kumimoji="1" lang="en-US" altLang="ja-JP" dirty="0"/>
          </a:p>
          <a:p>
            <a:endParaRPr kumimoji="1" lang="en-US" altLang="ja-JP" dirty="0"/>
          </a:p>
          <a:p>
            <a:r>
              <a:rPr kumimoji="1" lang="ja-JP" altLang="en-US" dirty="0"/>
              <a:t>④家の補修や大がかりなリフォームをする際は</a:t>
            </a:r>
            <a:r>
              <a:rPr kumimoji="1" lang="ja-JP" altLang="en-US" dirty="0">
                <a:solidFill>
                  <a:srgbClr val="FF0000"/>
                </a:solidFill>
              </a:rPr>
              <a:t>事前に</a:t>
            </a:r>
            <a:r>
              <a:rPr kumimoji="1" lang="ja-JP" altLang="en-US" dirty="0"/>
              <a:t>役場と家主へ相談し許可を取ってから</a:t>
            </a:r>
            <a:endParaRPr kumimoji="1" lang="en-US" altLang="ja-JP" dirty="0"/>
          </a:p>
          <a:p>
            <a:r>
              <a:rPr kumimoji="1" lang="en-US" altLang="ja-JP" dirty="0"/>
              <a:t>    </a:t>
            </a:r>
            <a:r>
              <a:rPr kumimoji="1" lang="ja-JP" altLang="en-US" dirty="0"/>
              <a:t>取り掛かりましょう。</a:t>
            </a:r>
            <a:r>
              <a:rPr kumimoji="1" lang="ja-JP" altLang="en-US" dirty="0">
                <a:solidFill>
                  <a:srgbClr val="FF0000"/>
                </a:solidFill>
              </a:rPr>
              <a:t>*先に申請を行わないと補助金が出ない場合がございますのでご注意ください。</a:t>
            </a:r>
            <a:endParaRPr kumimoji="1" lang="en-US" altLang="ja-JP" dirty="0">
              <a:solidFill>
                <a:srgbClr val="FF0000"/>
              </a:solidFill>
            </a:endParaRPr>
          </a:p>
          <a:p>
            <a:r>
              <a:rPr kumimoji="1" lang="ja-JP" altLang="en-US" dirty="0">
                <a:solidFill>
                  <a:srgbClr val="FF0000"/>
                </a:solidFill>
              </a:rPr>
              <a:t>　なお、増改築の場合、固定資産税が変わることがございますので、必ず事前にご相談をお願い致します。</a:t>
            </a:r>
            <a:endParaRPr kumimoji="1" lang="en-US" altLang="ja-JP" dirty="0">
              <a:solidFill>
                <a:srgbClr val="FF0000"/>
              </a:solidFill>
            </a:endParaRPr>
          </a:p>
          <a:p>
            <a:endParaRPr kumimoji="1" lang="en-US" altLang="ja-JP" dirty="0">
              <a:solidFill>
                <a:srgbClr val="FF0000"/>
              </a:solidFill>
            </a:endParaRPr>
          </a:p>
          <a:p>
            <a:r>
              <a:rPr kumimoji="1" lang="ja-JP" altLang="en-US" dirty="0"/>
              <a:t>⑤施工業者の選定→着工→完成。</a:t>
            </a:r>
            <a:endParaRPr kumimoji="1" lang="en-US" altLang="ja-JP" dirty="0"/>
          </a:p>
          <a:p>
            <a:endParaRPr kumimoji="1" lang="ja-JP" altLang="en-US" dirty="0"/>
          </a:p>
          <a:p>
            <a:r>
              <a:rPr kumimoji="1" lang="ja-JP" altLang="en-US" dirty="0"/>
              <a:t>⑥工事終了後、必要書類を役場へ提出し、補助金の申請を行う。</a:t>
            </a:r>
            <a:endParaRPr kumimoji="1" lang="en-US" altLang="ja-JP" dirty="0"/>
          </a:p>
          <a:p>
            <a:endParaRPr kumimoji="1" lang="en-US" altLang="ja-JP" dirty="0"/>
          </a:p>
          <a:p>
            <a:r>
              <a:rPr kumimoji="1" lang="ja-JP" altLang="en-US" dirty="0"/>
              <a:t>⑦</a:t>
            </a:r>
            <a:r>
              <a:rPr kumimoji="1" lang="ja-JP" altLang="en-US" dirty="0">
                <a:solidFill>
                  <a:srgbClr val="FF0000"/>
                </a:solidFill>
              </a:rPr>
              <a:t>補助金の交付！</a:t>
            </a:r>
            <a:endParaRPr kumimoji="1" lang="ja-JP" altLang="en-US" dirty="0"/>
          </a:p>
        </p:txBody>
      </p:sp>
      <p:sp>
        <p:nvSpPr>
          <p:cNvPr id="18" name="テキスト ボックス 17">
            <a:extLst>
              <a:ext uri="{FF2B5EF4-FFF2-40B4-BE49-F238E27FC236}">
                <a16:creationId xmlns:a16="http://schemas.microsoft.com/office/drawing/2014/main" id="{4AD906BC-FE6A-4D60-8AEB-1D63E2F5D9C5}"/>
              </a:ext>
            </a:extLst>
          </p:cNvPr>
          <p:cNvSpPr txBox="1"/>
          <p:nvPr/>
        </p:nvSpPr>
        <p:spPr>
          <a:xfrm rot="2386214">
            <a:off x="2357563" y="998857"/>
            <a:ext cx="2665205" cy="584775"/>
          </a:xfrm>
          <a:prstGeom prst="rect">
            <a:avLst/>
          </a:prstGeom>
          <a:noFill/>
        </p:spPr>
        <p:txBody>
          <a:bodyPr wrap="square" rtlCol="0">
            <a:spAutoFit/>
          </a:bodyPr>
          <a:lstStyle/>
          <a:p>
            <a:r>
              <a:rPr kumimoji="1" lang="ja-JP" altLang="en-US" sz="3200" b="1" dirty="0"/>
              <a:t>ご利用の方へ</a:t>
            </a:r>
          </a:p>
        </p:txBody>
      </p:sp>
      <p:pic>
        <p:nvPicPr>
          <p:cNvPr id="23" name="図 22">
            <a:extLst>
              <a:ext uri="{FF2B5EF4-FFF2-40B4-BE49-F238E27FC236}">
                <a16:creationId xmlns:a16="http://schemas.microsoft.com/office/drawing/2014/main" id="{1658C8F3-14A0-4599-8E96-8A5B4AE1901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987722" y="1847435"/>
            <a:ext cx="2286000" cy="2286000"/>
          </a:xfrm>
          <a:prstGeom prst="rect">
            <a:avLst/>
          </a:prstGeom>
        </p:spPr>
      </p:pic>
      <p:pic>
        <p:nvPicPr>
          <p:cNvPr id="7" name="図 6">
            <a:extLst>
              <a:ext uri="{FF2B5EF4-FFF2-40B4-BE49-F238E27FC236}">
                <a16:creationId xmlns:a16="http://schemas.microsoft.com/office/drawing/2014/main" id="{976C1A5E-4161-49AA-B848-CCB67E46C86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254" b="96154" l="16807" r="81092">
                        <a14:foregroundMark x1="27521" y1="20118" x2="27521" y2="20118"/>
                        <a14:foregroundMark x1="24580" y1="12130" x2="24580" y2="12130"/>
                        <a14:foregroundMark x1="26681" y1="90533" x2="26681" y2="90533"/>
                        <a14:foregroundMark x1="24580" y1="91124" x2="24580" y2="91124"/>
                        <a14:foregroundMark x1="41597" y1="13905" x2="41597" y2="13905"/>
                        <a14:foregroundMark x1="42437" y1="38462" x2="42437" y2="38462"/>
                        <a14:foregroundMark x1="50630" y1="22485" x2="50630" y2="22485"/>
                        <a14:foregroundMark x1="40336" y1="7692" x2="40336" y2="7692"/>
                        <a14:foregroundMark x1="35504" y1="52663" x2="35504" y2="52663"/>
                        <a14:foregroundMark x1="35084" y1="89941" x2="35084" y2="89941"/>
                        <a14:foregroundMark x1="39286" y1="93787" x2="39286" y2="93787"/>
                        <a14:foregroundMark x1="42437" y1="91716" x2="42437" y2="91716"/>
                        <a14:foregroundMark x1="22899" y1="93787" x2="22899" y2="93787"/>
                        <a14:foregroundMark x1="61975" y1="9763" x2="61975" y2="9763"/>
                        <a14:foregroundMark x1="76471" y1="21302" x2="76471" y2="21302"/>
                        <a14:foregroundMark x1="63235" y1="29882" x2="63235" y2="29882"/>
                        <a14:foregroundMark x1="62815" y1="14497" x2="62815" y2="14497"/>
                        <a14:foregroundMark x1="59874" y1="86391" x2="59874" y2="86391"/>
                        <a14:foregroundMark x1="31092" y1="26331" x2="31092" y2="26331"/>
                        <a14:foregroundMark x1="66807" y1="86982" x2="66807" y2="86982"/>
                      </a14:backgroundRemoval>
                    </a14:imgEffect>
                  </a14:imgLayer>
                </a14:imgProps>
              </a:ext>
              <a:ext uri="{28A0092B-C50C-407E-A947-70E740481C1C}">
                <a14:useLocalDpi xmlns:a14="http://schemas.microsoft.com/office/drawing/2010/main" val="0"/>
              </a:ext>
            </a:extLst>
          </a:blip>
          <a:srcRect l="18669" r="18362" b="3437"/>
          <a:stretch/>
        </p:blipFill>
        <p:spPr>
          <a:xfrm>
            <a:off x="5361886" y="2973666"/>
            <a:ext cx="1167251" cy="1271055"/>
          </a:xfrm>
          <a:prstGeom prst="rect">
            <a:avLst/>
          </a:prstGeom>
        </p:spPr>
      </p:pic>
    </p:spTree>
    <p:extLst>
      <p:ext uri="{BB962C8B-B14F-4D97-AF65-F5344CB8AC3E}">
        <p14:creationId xmlns:p14="http://schemas.microsoft.com/office/powerpoint/2010/main" val="105017978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1052</TotalTime>
  <Words>277</Words>
  <Application>Microsoft Office PowerPoint</Application>
  <PresentationFormat>ユーザー設定</PresentationFormat>
  <Paragraphs>39</Paragraphs>
  <Slides>1</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vt:i4>
      </vt:variant>
    </vt:vector>
  </HeadingPairs>
  <TitlesOfParts>
    <vt:vector size="6" baseType="lpstr">
      <vt:lpstr>BIZ UDゴシック</vt:lpstr>
      <vt:lpstr>Arial</vt:lpstr>
      <vt:lpstr>Calibri</vt:lpstr>
      <vt:lpstr>Calibri Light</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abe-kyouryokutai</dc:creator>
  <cp:lastModifiedBy>abe-kyouryokutai</cp:lastModifiedBy>
  <cp:revision>30</cp:revision>
  <cp:lastPrinted>2022-04-07T02:44:25Z</cp:lastPrinted>
  <dcterms:created xsi:type="dcterms:W3CDTF">2022-03-25T04:29:45Z</dcterms:created>
  <dcterms:modified xsi:type="dcterms:W3CDTF">2022-07-08T05:58:46Z</dcterms:modified>
</cp:coreProperties>
</file>