
<file path=[Content_Types].xml><?xml version="1.0" encoding="utf-8"?>
<Types xmlns="http://schemas.openxmlformats.org/package/2006/content-types">
  <Default Extension="png" ContentType="image/png"/>
  <Default Extension="wmf" ContentType="image/x-wmf"/>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&#65279;<?xml version="1.0" encoding="utf-8" standalone="yes"?>
<Relationships xmlns="http://schemas.openxmlformats.org/package/2006/relationships">
  <Relationship Id="rId3" Type="http://schemas.openxmlformats.org/package/2006/relationships/metadata/core-properties" Target="docProps/core.xml" />
  <Relationship Id="rId2" Type="http://schemas.openxmlformats.org/package/2006/relationships/metadata/thumbnail" Target="docProps/thumbnail.jpeg" />
  <Relationship Id="rId1" Type="http://schemas.openxmlformats.org/officeDocument/2006/relationships/officeDocument" Target="ppt/presentation.xml" />
  <Relationship Id="rId4" Type="http://schemas.openxmlformats.org/officeDocument/2006/relationships/extended-properties" Target="docProps/app.xml" />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
  </p:notesMasterIdLst>
  <p:sldIdLst>
    <p:sldId id="256" r:id="rId2"/>
  </p:sldIdLst>
  <p:sldSz cx="13139738" cy="9720263"/>
  <p:notesSz cx="9866313" cy="142954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3553" autoAdjust="0"/>
    <p:restoredTop sz="94660"/>
  </p:normalViewPr>
  <p:slideViewPr>
    <p:cSldViewPr snapToGrid="0">
      <p:cViewPr varScale="1">
        <p:scale>
          <a:sx n="54" d="100"/>
          <a:sy n="54" d="100"/>
        </p:scale>
        <p:origin x="1404" y="72"/>
      </p:cViewPr>
      <p:guideLst/>
    </p:cSldViewPr>
  </p:slideViewPr>
  <p:notesTextViewPr>
    <p:cViewPr>
      <p:scale>
        <a:sx n="1" d="1"/>
        <a:sy n="1" d="1"/>
      </p:scale>
      <p:origin x="0" y="0"/>
    </p:cViewPr>
  </p:notesTextViewPr>
  <p:gridSpacing cx="72008" cy="72008"/>
</p:viewPr>
</file>

<file path=ppt/_rels/presentation.xml.rels>&#65279;<?xml version="1.0" encoding="utf-8" standalone="yes"?>
<Relationships xmlns="http://schemas.openxmlformats.org/package/2006/relationships">
  <Relationship Id="rId3" Type="http://schemas.openxmlformats.org/officeDocument/2006/relationships/notesMaster" Target="notesMasters/notesMaster1.xml" />
  <Relationship Id="rId7" Type="http://schemas.openxmlformats.org/officeDocument/2006/relationships/tableStyles" Target="tableStyles.xml" />
  <Relationship Id="rId2" Type="http://schemas.openxmlformats.org/officeDocument/2006/relationships/slide" Target="slides/slide1.xml" />
  <Relationship Id="rId1" Type="http://schemas.openxmlformats.org/officeDocument/2006/relationships/slideMaster" Target="slideMasters/slideMaster1.xml" />
  <Relationship Id="rId6" Type="http://schemas.openxmlformats.org/officeDocument/2006/relationships/theme" Target="theme/theme1.xml" />
  <Relationship Id="rId5" Type="http://schemas.openxmlformats.org/officeDocument/2006/relationships/viewProps" Target="viewProps.xml" />
  <Relationship Id="rId4" Type="http://schemas.openxmlformats.org/officeDocument/2006/relationships/presProps" Target="presProps.xml" />
</Relationships>
</file>

<file path=ppt/notesMasters/_rels/notesMaster1.xml.rels>&#65279;<?xml version="1.0" encoding="utf-8" standalone="yes"?>
<Relationships xmlns="http://schemas.openxmlformats.org/package/2006/relationships">
  <Relationship Id="rId1" Type="http://schemas.openxmlformats.org/officeDocument/2006/relationships/theme" Target="../theme/theme2.xml" />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4276255" cy="717647"/>
          </a:xfrm>
          <a:prstGeom prst="rect">
            <a:avLst/>
          </a:prstGeom>
        </p:spPr>
        <p:txBody>
          <a:bodyPr vert="horz" lIns="133073" tIns="66536" rIns="133073" bIns="66536" rtlCol="0"/>
          <a:lstStyle>
            <a:lvl1pPr algn="l">
              <a:defRPr sz="1700"/>
            </a:lvl1pPr>
          </a:lstStyle>
          <a:p>
            <a:endParaRPr kumimoji="1" lang="ja-JP" altLang="en-US"/>
          </a:p>
        </p:txBody>
      </p:sp>
      <p:sp>
        <p:nvSpPr>
          <p:cNvPr id="3" name="日付プレースホルダー 2"/>
          <p:cNvSpPr>
            <a:spLocks noGrp="1"/>
          </p:cNvSpPr>
          <p:nvPr>
            <p:ph type="dt" idx="1"/>
          </p:nvPr>
        </p:nvSpPr>
        <p:spPr>
          <a:xfrm>
            <a:off x="5587733" y="0"/>
            <a:ext cx="4276254" cy="717647"/>
          </a:xfrm>
          <a:prstGeom prst="rect">
            <a:avLst/>
          </a:prstGeom>
        </p:spPr>
        <p:txBody>
          <a:bodyPr vert="horz" lIns="133073" tIns="66536" rIns="133073" bIns="66536" rtlCol="0"/>
          <a:lstStyle>
            <a:lvl1pPr algn="r">
              <a:defRPr sz="1700"/>
            </a:lvl1pPr>
          </a:lstStyle>
          <a:p>
            <a:fld id="{FFFC0138-A903-4865-9D2B-92446DE9A55A}" type="datetimeFigureOut">
              <a:rPr kumimoji="1" lang="ja-JP" altLang="en-US" smtClean="0"/>
              <a:t>2024/3/21</a:t>
            </a:fld>
            <a:endParaRPr kumimoji="1" lang="ja-JP" altLang="en-US"/>
          </a:p>
        </p:txBody>
      </p:sp>
      <p:sp>
        <p:nvSpPr>
          <p:cNvPr id="4" name="スライド イメージ プレースホルダー 3"/>
          <p:cNvSpPr>
            <a:spLocks noGrp="1" noRot="1" noChangeAspect="1"/>
          </p:cNvSpPr>
          <p:nvPr>
            <p:ph type="sldImg" idx="2"/>
          </p:nvPr>
        </p:nvSpPr>
        <p:spPr>
          <a:xfrm>
            <a:off x="1673225" y="1787525"/>
            <a:ext cx="6519863" cy="4822825"/>
          </a:xfrm>
          <a:prstGeom prst="rect">
            <a:avLst/>
          </a:prstGeom>
          <a:noFill/>
          <a:ln w="12700">
            <a:solidFill>
              <a:prstClr val="black"/>
            </a:solidFill>
          </a:ln>
        </p:spPr>
        <p:txBody>
          <a:bodyPr vert="horz" lIns="133073" tIns="66536" rIns="133073" bIns="66536" rtlCol="0" anchor="ctr"/>
          <a:lstStyle/>
          <a:p>
            <a:endParaRPr lang="ja-JP" altLang="en-US"/>
          </a:p>
        </p:txBody>
      </p:sp>
      <p:sp>
        <p:nvSpPr>
          <p:cNvPr id="5" name="ノート プレースホルダー 4"/>
          <p:cNvSpPr>
            <a:spLocks noGrp="1"/>
          </p:cNvSpPr>
          <p:nvPr>
            <p:ph type="body" sz="quarter" idx="3"/>
          </p:nvPr>
        </p:nvSpPr>
        <p:spPr>
          <a:xfrm>
            <a:off x="985934" y="6879752"/>
            <a:ext cx="7894446" cy="5628468"/>
          </a:xfrm>
          <a:prstGeom prst="rect">
            <a:avLst/>
          </a:prstGeom>
        </p:spPr>
        <p:txBody>
          <a:bodyPr vert="horz" lIns="133073" tIns="66536" rIns="133073" bIns="66536"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1" y="13577791"/>
            <a:ext cx="4276255" cy="717647"/>
          </a:xfrm>
          <a:prstGeom prst="rect">
            <a:avLst/>
          </a:prstGeom>
        </p:spPr>
        <p:txBody>
          <a:bodyPr vert="horz" lIns="133073" tIns="66536" rIns="133073" bIns="66536" rtlCol="0" anchor="b"/>
          <a:lstStyle>
            <a:lvl1pPr algn="l">
              <a:defRPr sz="1700"/>
            </a:lvl1pPr>
          </a:lstStyle>
          <a:p>
            <a:endParaRPr kumimoji="1" lang="ja-JP" altLang="en-US"/>
          </a:p>
        </p:txBody>
      </p:sp>
      <p:sp>
        <p:nvSpPr>
          <p:cNvPr id="7" name="スライド番号プレースホルダー 6"/>
          <p:cNvSpPr>
            <a:spLocks noGrp="1"/>
          </p:cNvSpPr>
          <p:nvPr>
            <p:ph type="sldNum" sz="quarter" idx="5"/>
          </p:nvPr>
        </p:nvSpPr>
        <p:spPr>
          <a:xfrm>
            <a:off x="5587733" y="13577791"/>
            <a:ext cx="4276254" cy="717647"/>
          </a:xfrm>
          <a:prstGeom prst="rect">
            <a:avLst/>
          </a:prstGeom>
        </p:spPr>
        <p:txBody>
          <a:bodyPr vert="horz" lIns="133073" tIns="66536" rIns="133073" bIns="66536" rtlCol="0" anchor="b"/>
          <a:lstStyle>
            <a:lvl1pPr algn="r">
              <a:defRPr sz="1700"/>
            </a:lvl1pPr>
          </a:lstStyle>
          <a:p>
            <a:fld id="{55C89809-F718-4C3C-82E4-C2F675402ADE}" type="slidenum">
              <a:rPr kumimoji="1" lang="ja-JP" altLang="en-US" smtClean="0"/>
              <a:t>‹#›</a:t>
            </a:fld>
            <a:endParaRPr kumimoji="1" lang="ja-JP" altLang="en-US"/>
          </a:p>
        </p:txBody>
      </p:sp>
    </p:spTree>
    <p:extLst>
      <p:ext uri="{BB962C8B-B14F-4D97-AF65-F5344CB8AC3E}">
        <p14:creationId xmlns:p14="http://schemas.microsoft.com/office/powerpoint/2010/main" val="2638024374"/>
      </p:ext>
    </p:extLst>
  </p:cSld>
  <p:clrMap bg1="lt1" tx1="dk1" bg2="lt2" tx2="dk2" accent1="accent1" accent2="accent2" accent3="accent3" accent4="accent4" accent5="accent5" accent6="accent6" hlink="hlink" folHlink="folHlink"/>
  <p:notesStyle>
    <a:lvl1pPr marL="0" algn="l" defTabSz="1097271" rtl="0" eaLnBrk="1" latinLnBrk="0" hangingPunct="1">
      <a:defRPr kumimoji="1" sz="1440" kern="1200">
        <a:solidFill>
          <a:schemeClr val="tx1"/>
        </a:solidFill>
        <a:latin typeface="+mn-lt"/>
        <a:ea typeface="+mn-ea"/>
        <a:cs typeface="+mn-cs"/>
      </a:defRPr>
    </a:lvl1pPr>
    <a:lvl2pPr marL="548635" algn="l" defTabSz="1097271" rtl="0" eaLnBrk="1" latinLnBrk="0" hangingPunct="1">
      <a:defRPr kumimoji="1" sz="1440" kern="1200">
        <a:solidFill>
          <a:schemeClr val="tx1"/>
        </a:solidFill>
        <a:latin typeface="+mn-lt"/>
        <a:ea typeface="+mn-ea"/>
        <a:cs typeface="+mn-cs"/>
      </a:defRPr>
    </a:lvl2pPr>
    <a:lvl3pPr marL="1097271" algn="l" defTabSz="1097271" rtl="0" eaLnBrk="1" latinLnBrk="0" hangingPunct="1">
      <a:defRPr kumimoji="1" sz="1440" kern="1200">
        <a:solidFill>
          <a:schemeClr val="tx1"/>
        </a:solidFill>
        <a:latin typeface="+mn-lt"/>
        <a:ea typeface="+mn-ea"/>
        <a:cs typeface="+mn-cs"/>
      </a:defRPr>
    </a:lvl3pPr>
    <a:lvl4pPr marL="1645907" algn="l" defTabSz="1097271" rtl="0" eaLnBrk="1" latinLnBrk="0" hangingPunct="1">
      <a:defRPr kumimoji="1" sz="1440" kern="1200">
        <a:solidFill>
          <a:schemeClr val="tx1"/>
        </a:solidFill>
        <a:latin typeface="+mn-lt"/>
        <a:ea typeface="+mn-ea"/>
        <a:cs typeface="+mn-cs"/>
      </a:defRPr>
    </a:lvl4pPr>
    <a:lvl5pPr marL="2194543" algn="l" defTabSz="1097271" rtl="0" eaLnBrk="1" latinLnBrk="0" hangingPunct="1">
      <a:defRPr kumimoji="1" sz="1440" kern="1200">
        <a:solidFill>
          <a:schemeClr val="tx1"/>
        </a:solidFill>
        <a:latin typeface="+mn-lt"/>
        <a:ea typeface="+mn-ea"/>
        <a:cs typeface="+mn-cs"/>
      </a:defRPr>
    </a:lvl5pPr>
    <a:lvl6pPr marL="2743178" algn="l" defTabSz="1097271" rtl="0" eaLnBrk="1" latinLnBrk="0" hangingPunct="1">
      <a:defRPr kumimoji="1" sz="1440" kern="1200">
        <a:solidFill>
          <a:schemeClr val="tx1"/>
        </a:solidFill>
        <a:latin typeface="+mn-lt"/>
        <a:ea typeface="+mn-ea"/>
        <a:cs typeface="+mn-cs"/>
      </a:defRPr>
    </a:lvl6pPr>
    <a:lvl7pPr marL="3291813" algn="l" defTabSz="1097271" rtl="0" eaLnBrk="1" latinLnBrk="0" hangingPunct="1">
      <a:defRPr kumimoji="1" sz="1440" kern="1200">
        <a:solidFill>
          <a:schemeClr val="tx1"/>
        </a:solidFill>
        <a:latin typeface="+mn-lt"/>
        <a:ea typeface="+mn-ea"/>
        <a:cs typeface="+mn-cs"/>
      </a:defRPr>
    </a:lvl7pPr>
    <a:lvl8pPr marL="3840449" algn="l" defTabSz="1097271" rtl="0" eaLnBrk="1" latinLnBrk="0" hangingPunct="1">
      <a:defRPr kumimoji="1" sz="1440" kern="1200">
        <a:solidFill>
          <a:schemeClr val="tx1"/>
        </a:solidFill>
        <a:latin typeface="+mn-lt"/>
        <a:ea typeface="+mn-ea"/>
        <a:cs typeface="+mn-cs"/>
      </a:defRPr>
    </a:lvl8pPr>
    <a:lvl9pPr marL="4389085" algn="l" defTabSz="1097271" rtl="0" eaLnBrk="1" latinLnBrk="0" hangingPunct="1">
      <a:defRPr kumimoji="1" sz="1440" kern="1200">
        <a:solidFill>
          <a:schemeClr val="tx1"/>
        </a:solidFill>
        <a:latin typeface="+mn-lt"/>
        <a:ea typeface="+mn-ea"/>
        <a:cs typeface="+mn-cs"/>
      </a:defRPr>
    </a:lvl9pPr>
  </p:notesStyle>
</p:notesMaster>
</file>

<file path=ppt/notesSlides/_rels/notesSlide1.xml.rels>&#65279;<?xml version="1.0" encoding="utf-8" standalone="yes"?>
<Relationships xmlns="http://schemas.openxmlformats.org/package/2006/relationships">
  <Relationship Id="rId2" Type="http://schemas.openxmlformats.org/officeDocument/2006/relationships/slide" Target="../slides/slide1.xml" />
  <Relationship Id="rId1" Type="http://schemas.openxmlformats.org/officeDocument/2006/relationships/notesMaster" Target="../notesMasters/notesMaster1.xml" />
</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55C89809-F718-4C3C-82E4-C2F675402ADE}" type="slidenum">
              <a:rPr kumimoji="1" lang="ja-JP" altLang="en-US" smtClean="0"/>
              <a:t>1</a:t>
            </a:fld>
            <a:endParaRPr kumimoji="1" lang="ja-JP" altLang="en-US"/>
          </a:p>
        </p:txBody>
      </p:sp>
    </p:spTree>
    <p:extLst>
      <p:ext uri="{BB962C8B-B14F-4D97-AF65-F5344CB8AC3E}">
        <p14:creationId xmlns:p14="http://schemas.microsoft.com/office/powerpoint/2010/main" val="535524601"/>
      </p:ext>
    </p:extLst>
  </p:cSld>
  <p:clrMapOvr>
    <a:masterClrMapping/>
  </p:clrMapOvr>
</p:notes>
</file>

<file path=ppt/slideLayouts/_rels/slideLayout1.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10.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11.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2.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3.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4.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5.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6.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7.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8.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9.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985481" y="1590794"/>
            <a:ext cx="11168777" cy="3384092"/>
          </a:xfrm>
        </p:spPr>
        <p:txBody>
          <a:bodyPr anchor="b"/>
          <a:lstStyle>
            <a:lvl1pPr algn="ctr">
              <a:defRPr sz="8504"/>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642467" y="5105389"/>
            <a:ext cx="9854804" cy="2346813"/>
          </a:xfrm>
        </p:spPr>
        <p:txBody>
          <a:bodyPr/>
          <a:lstStyle>
            <a:lvl1pPr marL="0" indent="0" algn="ctr">
              <a:buNone/>
              <a:defRPr sz="3402"/>
            </a:lvl1pPr>
            <a:lvl2pPr marL="648035" indent="0" algn="ctr">
              <a:buNone/>
              <a:defRPr sz="2835"/>
            </a:lvl2pPr>
            <a:lvl3pPr marL="1296071" indent="0" algn="ctr">
              <a:buNone/>
              <a:defRPr sz="2551"/>
            </a:lvl3pPr>
            <a:lvl4pPr marL="1944106" indent="0" algn="ctr">
              <a:buNone/>
              <a:defRPr sz="2268"/>
            </a:lvl4pPr>
            <a:lvl5pPr marL="2592141" indent="0" algn="ctr">
              <a:buNone/>
              <a:defRPr sz="2268"/>
            </a:lvl5pPr>
            <a:lvl6pPr marL="3240176" indent="0" algn="ctr">
              <a:buNone/>
              <a:defRPr sz="2268"/>
            </a:lvl6pPr>
            <a:lvl7pPr marL="3888212" indent="0" algn="ctr">
              <a:buNone/>
              <a:defRPr sz="2268"/>
            </a:lvl7pPr>
            <a:lvl8pPr marL="4536247" indent="0" algn="ctr">
              <a:buNone/>
              <a:defRPr sz="2268"/>
            </a:lvl8pPr>
            <a:lvl9pPr marL="5184282" indent="0" algn="ctr">
              <a:buNone/>
              <a:defRPr sz="2268"/>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90315EEB-B52C-4D41-84D6-89DCC9B2CFF2}" type="datetimeFigureOut">
              <a:rPr kumimoji="1" lang="ja-JP" altLang="en-US" smtClean="0"/>
              <a:t>2024/3/21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EB7118A-A227-4D14-B9CF-15BCC3A795BC}" type="slidenum">
              <a:rPr kumimoji="1" lang="ja-JP" altLang="en-US" smtClean="0"/>
              <a:t>‹#›</a:t>
            </a:fld>
            <a:endParaRPr kumimoji="1" lang="ja-JP" altLang="en-US"/>
          </a:p>
        </p:txBody>
      </p:sp>
    </p:spTree>
    <p:extLst>
      <p:ext uri="{BB962C8B-B14F-4D97-AF65-F5344CB8AC3E}">
        <p14:creationId xmlns:p14="http://schemas.microsoft.com/office/powerpoint/2010/main" val="13820529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90315EEB-B52C-4D41-84D6-89DCC9B2CFF2}" type="datetimeFigureOut">
              <a:rPr kumimoji="1" lang="ja-JP" altLang="en-US" smtClean="0"/>
              <a:t>2024/3/21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EB7118A-A227-4D14-B9CF-15BCC3A795BC}" type="slidenum">
              <a:rPr kumimoji="1" lang="ja-JP" altLang="en-US" smtClean="0"/>
              <a:t>‹#›</a:t>
            </a:fld>
            <a:endParaRPr kumimoji="1" lang="ja-JP" altLang="en-US"/>
          </a:p>
        </p:txBody>
      </p:sp>
    </p:spTree>
    <p:extLst>
      <p:ext uri="{BB962C8B-B14F-4D97-AF65-F5344CB8AC3E}">
        <p14:creationId xmlns:p14="http://schemas.microsoft.com/office/powerpoint/2010/main" val="9293402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03126" y="517514"/>
            <a:ext cx="2833256" cy="8237474"/>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903358" y="517514"/>
            <a:ext cx="8335521" cy="8237474"/>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90315EEB-B52C-4D41-84D6-89DCC9B2CFF2}" type="datetimeFigureOut">
              <a:rPr kumimoji="1" lang="ja-JP" altLang="en-US" smtClean="0"/>
              <a:t>2024/3/21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EB7118A-A227-4D14-B9CF-15BCC3A795BC}" type="slidenum">
              <a:rPr kumimoji="1" lang="ja-JP" altLang="en-US" smtClean="0"/>
              <a:t>‹#›</a:t>
            </a:fld>
            <a:endParaRPr kumimoji="1" lang="ja-JP" altLang="en-US"/>
          </a:p>
        </p:txBody>
      </p:sp>
    </p:spTree>
    <p:extLst>
      <p:ext uri="{BB962C8B-B14F-4D97-AF65-F5344CB8AC3E}">
        <p14:creationId xmlns:p14="http://schemas.microsoft.com/office/powerpoint/2010/main" val="15663331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90315EEB-B52C-4D41-84D6-89DCC9B2CFF2}" type="datetimeFigureOut">
              <a:rPr kumimoji="1" lang="ja-JP" altLang="en-US" smtClean="0"/>
              <a:t>2024/3/21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EB7118A-A227-4D14-B9CF-15BCC3A795BC}" type="slidenum">
              <a:rPr kumimoji="1" lang="ja-JP" altLang="en-US" smtClean="0"/>
              <a:t>‹#›</a:t>
            </a:fld>
            <a:endParaRPr kumimoji="1" lang="ja-JP" altLang="en-US"/>
          </a:p>
        </p:txBody>
      </p:sp>
    </p:spTree>
    <p:extLst>
      <p:ext uri="{BB962C8B-B14F-4D97-AF65-F5344CB8AC3E}">
        <p14:creationId xmlns:p14="http://schemas.microsoft.com/office/powerpoint/2010/main" val="37692848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896514" y="2423318"/>
            <a:ext cx="11333024" cy="4043359"/>
          </a:xfrm>
        </p:spPr>
        <p:txBody>
          <a:bodyPr anchor="b"/>
          <a:lstStyle>
            <a:lvl1pPr>
              <a:defRPr sz="8504"/>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896514" y="6504929"/>
            <a:ext cx="11333024" cy="2126307"/>
          </a:xfrm>
        </p:spPr>
        <p:txBody>
          <a:bodyPr/>
          <a:lstStyle>
            <a:lvl1pPr marL="0" indent="0">
              <a:buNone/>
              <a:defRPr sz="3402">
                <a:solidFill>
                  <a:schemeClr val="tx1"/>
                </a:solidFill>
              </a:defRPr>
            </a:lvl1pPr>
            <a:lvl2pPr marL="648035" indent="0">
              <a:buNone/>
              <a:defRPr sz="2835">
                <a:solidFill>
                  <a:schemeClr val="tx1">
                    <a:tint val="75000"/>
                  </a:schemeClr>
                </a:solidFill>
              </a:defRPr>
            </a:lvl2pPr>
            <a:lvl3pPr marL="1296071" indent="0">
              <a:buNone/>
              <a:defRPr sz="2551">
                <a:solidFill>
                  <a:schemeClr val="tx1">
                    <a:tint val="75000"/>
                  </a:schemeClr>
                </a:solidFill>
              </a:defRPr>
            </a:lvl3pPr>
            <a:lvl4pPr marL="1944106" indent="0">
              <a:buNone/>
              <a:defRPr sz="2268">
                <a:solidFill>
                  <a:schemeClr val="tx1">
                    <a:tint val="75000"/>
                  </a:schemeClr>
                </a:solidFill>
              </a:defRPr>
            </a:lvl4pPr>
            <a:lvl5pPr marL="2592141" indent="0">
              <a:buNone/>
              <a:defRPr sz="2268">
                <a:solidFill>
                  <a:schemeClr val="tx1">
                    <a:tint val="75000"/>
                  </a:schemeClr>
                </a:solidFill>
              </a:defRPr>
            </a:lvl5pPr>
            <a:lvl6pPr marL="3240176" indent="0">
              <a:buNone/>
              <a:defRPr sz="2268">
                <a:solidFill>
                  <a:schemeClr val="tx1">
                    <a:tint val="75000"/>
                  </a:schemeClr>
                </a:solidFill>
              </a:defRPr>
            </a:lvl6pPr>
            <a:lvl7pPr marL="3888212" indent="0">
              <a:buNone/>
              <a:defRPr sz="2268">
                <a:solidFill>
                  <a:schemeClr val="tx1">
                    <a:tint val="75000"/>
                  </a:schemeClr>
                </a:solidFill>
              </a:defRPr>
            </a:lvl7pPr>
            <a:lvl8pPr marL="4536247" indent="0">
              <a:buNone/>
              <a:defRPr sz="2268">
                <a:solidFill>
                  <a:schemeClr val="tx1">
                    <a:tint val="75000"/>
                  </a:schemeClr>
                </a:solidFill>
              </a:defRPr>
            </a:lvl8pPr>
            <a:lvl9pPr marL="5184282" indent="0">
              <a:buNone/>
              <a:defRPr sz="2268">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90315EEB-B52C-4D41-84D6-89DCC9B2CFF2}" type="datetimeFigureOut">
              <a:rPr kumimoji="1" lang="ja-JP" altLang="en-US" smtClean="0"/>
              <a:t>2024/3/21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EB7118A-A227-4D14-B9CF-15BCC3A795BC}" type="slidenum">
              <a:rPr kumimoji="1" lang="ja-JP" altLang="en-US" smtClean="0"/>
              <a:t>‹#›</a:t>
            </a:fld>
            <a:endParaRPr kumimoji="1" lang="ja-JP" altLang="en-US"/>
          </a:p>
        </p:txBody>
      </p:sp>
    </p:spTree>
    <p:extLst>
      <p:ext uri="{BB962C8B-B14F-4D97-AF65-F5344CB8AC3E}">
        <p14:creationId xmlns:p14="http://schemas.microsoft.com/office/powerpoint/2010/main" val="20111248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903357" y="2587570"/>
            <a:ext cx="5584389" cy="616741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6651992" y="2587570"/>
            <a:ext cx="5584389" cy="616741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90315EEB-B52C-4D41-84D6-89DCC9B2CFF2}" type="datetimeFigureOut">
              <a:rPr kumimoji="1" lang="ja-JP" altLang="en-US" smtClean="0"/>
              <a:t>2024/3/21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EB7118A-A227-4D14-B9CF-15BCC3A795BC}" type="slidenum">
              <a:rPr kumimoji="1" lang="ja-JP" altLang="en-US" smtClean="0"/>
              <a:t>‹#›</a:t>
            </a:fld>
            <a:endParaRPr kumimoji="1" lang="ja-JP" altLang="en-US"/>
          </a:p>
        </p:txBody>
      </p:sp>
    </p:spTree>
    <p:extLst>
      <p:ext uri="{BB962C8B-B14F-4D97-AF65-F5344CB8AC3E}">
        <p14:creationId xmlns:p14="http://schemas.microsoft.com/office/powerpoint/2010/main" val="9189973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905068" y="517516"/>
            <a:ext cx="11333024" cy="1878802"/>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905070" y="2382815"/>
            <a:ext cx="5558724" cy="1167781"/>
          </a:xfrm>
        </p:spPr>
        <p:txBody>
          <a:bodyPr anchor="b"/>
          <a:lstStyle>
            <a:lvl1pPr marL="0" indent="0">
              <a:buNone/>
              <a:defRPr sz="3402" b="1"/>
            </a:lvl1pPr>
            <a:lvl2pPr marL="648035" indent="0">
              <a:buNone/>
              <a:defRPr sz="2835" b="1"/>
            </a:lvl2pPr>
            <a:lvl3pPr marL="1296071" indent="0">
              <a:buNone/>
              <a:defRPr sz="2551" b="1"/>
            </a:lvl3pPr>
            <a:lvl4pPr marL="1944106" indent="0">
              <a:buNone/>
              <a:defRPr sz="2268" b="1"/>
            </a:lvl4pPr>
            <a:lvl5pPr marL="2592141" indent="0">
              <a:buNone/>
              <a:defRPr sz="2268" b="1"/>
            </a:lvl5pPr>
            <a:lvl6pPr marL="3240176" indent="0">
              <a:buNone/>
              <a:defRPr sz="2268" b="1"/>
            </a:lvl6pPr>
            <a:lvl7pPr marL="3888212" indent="0">
              <a:buNone/>
              <a:defRPr sz="2268" b="1"/>
            </a:lvl7pPr>
            <a:lvl8pPr marL="4536247" indent="0">
              <a:buNone/>
              <a:defRPr sz="2268" b="1"/>
            </a:lvl8pPr>
            <a:lvl9pPr marL="5184282" indent="0">
              <a:buNone/>
              <a:defRPr sz="2268" b="1"/>
            </a:lvl9pPr>
          </a:lstStyle>
          <a:p>
            <a:pPr lvl="0"/>
            <a:r>
              <a:rPr lang="ja-JP" altLang="en-US" smtClean="0"/>
              <a:t>マスター テキストの書式設定</a:t>
            </a:r>
          </a:p>
        </p:txBody>
      </p:sp>
      <p:sp>
        <p:nvSpPr>
          <p:cNvPr id="4" name="Content Placeholder 3"/>
          <p:cNvSpPr>
            <a:spLocks noGrp="1"/>
          </p:cNvSpPr>
          <p:nvPr>
            <p:ph sz="half" idx="2"/>
          </p:nvPr>
        </p:nvSpPr>
        <p:spPr>
          <a:xfrm>
            <a:off x="905070" y="3550596"/>
            <a:ext cx="5558724" cy="5222392"/>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6651993" y="2382815"/>
            <a:ext cx="5586100" cy="1167781"/>
          </a:xfrm>
        </p:spPr>
        <p:txBody>
          <a:bodyPr anchor="b"/>
          <a:lstStyle>
            <a:lvl1pPr marL="0" indent="0">
              <a:buNone/>
              <a:defRPr sz="3402" b="1"/>
            </a:lvl1pPr>
            <a:lvl2pPr marL="648035" indent="0">
              <a:buNone/>
              <a:defRPr sz="2835" b="1"/>
            </a:lvl2pPr>
            <a:lvl3pPr marL="1296071" indent="0">
              <a:buNone/>
              <a:defRPr sz="2551" b="1"/>
            </a:lvl3pPr>
            <a:lvl4pPr marL="1944106" indent="0">
              <a:buNone/>
              <a:defRPr sz="2268" b="1"/>
            </a:lvl4pPr>
            <a:lvl5pPr marL="2592141" indent="0">
              <a:buNone/>
              <a:defRPr sz="2268" b="1"/>
            </a:lvl5pPr>
            <a:lvl6pPr marL="3240176" indent="0">
              <a:buNone/>
              <a:defRPr sz="2268" b="1"/>
            </a:lvl6pPr>
            <a:lvl7pPr marL="3888212" indent="0">
              <a:buNone/>
              <a:defRPr sz="2268" b="1"/>
            </a:lvl7pPr>
            <a:lvl8pPr marL="4536247" indent="0">
              <a:buNone/>
              <a:defRPr sz="2268" b="1"/>
            </a:lvl8pPr>
            <a:lvl9pPr marL="5184282" indent="0">
              <a:buNone/>
              <a:defRPr sz="2268" b="1"/>
            </a:lvl9pPr>
          </a:lstStyle>
          <a:p>
            <a:pPr lvl="0"/>
            <a:r>
              <a:rPr lang="ja-JP" altLang="en-US" smtClean="0"/>
              <a:t>マスター テキストの書式設定</a:t>
            </a:r>
          </a:p>
        </p:txBody>
      </p:sp>
      <p:sp>
        <p:nvSpPr>
          <p:cNvPr id="6" name="Content Placeholder 5"/>
          <p:cNvSpPr>
            <a:spLocks noGrp="1"/>
          </p:cNvSpPr>
          <p:nvPr>
            <p:ph sz="quarter" idx="4"/>
          </p:nvPr>
        </p:nvSpPr>
        <p:spPr>
          <a:xfrm>
            <a:off x="6651993" y="3550596"/>
            <a:ext cx="5586100" cy="5222392"/>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90315EEB-B52C-4D41-84D6-89DCC9B2CFF2}" type="datetimeFigureOut">
              <a:rPr kumimoji="1" lang="ja-JP" altLang="en-US" smtClean="0"/>
              <a:t>2024/3/21</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BEB7118A-A227-4D14-B9CF-15BCC3A795BC}" type="slidenum">
              <a:rPr kumimoji="1" lang="ja-JP" altLang="en-US" smtClean="0"/>
              <a:t>‹#›</a:t>
            </a:fld>
            <a:endParaRPr kumimoji="1" lang="ja-JP" altLang="en-US"/>
          </a:p>
        </p:txBody>
      </p:sp>
    </p:spTree>
    <p:extLst>
      <p:ext uri="{BB962C8B-B14F-4D97-AF65-F5344CB8AC3E}">
        <p14:creationId xmlns:p14="http://schemas.microsoft.com/office/powerpoint/2010/main" val="18551035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90315EEB-B52C-4D41-84D6-89DCC9B2CFF2}" type="datetimeFigureOut">
              <a:rPr kumimoji="1" lang="ja-JP" altLang="en-US" smtClean="0"/>
              <a:t>2024/3/21</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BEB7118A-A227-4D14-B9CF-15BCC3A795BC}" type="slidenum">
              <a:rPr kumimoji="1" lang="ja-JP" altLang="en-US" smtClean="0"/>
              <a:t>‹#›</a:t>
            </a:fld>
            <a:endParaRPr kumimoji="1" lang="ja-JP" altLang="en-US"/>
          </a:p>
        </p:txBody>
      </p:sp>
    </p:spTree>
    <p:extLst>
      <p:ext uri="{BB962C8B-B14F-4D97-AF65-F5344CB8AC3E}">
        <p14:creationId xmlns:p14="http://schemas.microsoft.com/office/powerpoint/2010/main" val="8650278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0315EEB-B52C-4D41-84D6-89DCC9B2CFF2}" type="datetimeFigureOut">
              <a:rPr kumimoji="1" lang="ja-JP" altLang="en-US" smtClean="0"/>
              <a:t>2024/3/21</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BEB7118A-A227-4D14-B9CF-15BCC3A795BC}" type="slidenum">
              <a:rPr kumimoji="1" lang="ja-JP" altLang="en-US" smtClean="0"/>
              <a:t>‹#›</a:t>
            </a:fld>
            <a:endParaRPr kumimoji="1" lang="ja-JP" altLang="en-US"/>
          </a:p>
        </p:txBody>
      </p:sp>
    </p:spTree>
    <p:extLst>
      <p:ext uri="{BB962C8B-B14F-4D97-AF65-F5344CB8AC3E}">
        <p14:creationId xmlns:p14="http://schemas.microsoft.com/office/powerpoint/2010/main" val="40631747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905068" y="648018"/>
            <a:ext cx="4237908" cy="2268061"/>
          </a:xfrm>
        </p:spPr>
        <p:txBody>
          <a:bodyPr anchor="b"/>
          <a:lstStyle>
            <a:lvl1pPr>
              <a:defRPr sz="4536"/>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5586100" y="1399540"/>
            <a:ext cx="6651992" cy="6907687"/>
          </a:xfrm>
        </p:spPr>
        <p:txBody>
          <a:bodyPr/>
          <a:lstStyle>
            <a:lvl1pPr>
              <a:defRPr sz="4536"/>
            </a:lvl1pPr>
            <a:lvl2pPr>
              <a:defRPr sz="3969"/>
            </a:lvl2pPr>
            <a:lvl3pPr>
              <a:defRPr sz="3402"/>
            </a:lvl3pPr>
            <a:lvl4pPr>
              <a:defRPr sz="2835"/>
            </a:lvl4pPr>
            <a:lvl5pPr>
              <a:defRPr sz="2835"/>
            </a:lvl5pPr>
            <a:lvl6pPr>
              <a:defRPr sz="2835"/>
            </a:lvl6pPr>
            <a:lvl7pPr>
              <a:defRPr sz="2835"/>
            </a:lvl7pPr>
            <a:lvl8pPr>
              <a:defRPr sz="2835"/>
            </a:lvl8pPr>
            <a:lvl9pPr>
              <a:defRPr sz="2835"/>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905068" y="2916079"/>
            <a:ext cx="4237908" cy="5402397"/>
          </a:xfrm>
        </p:spPr>
        <p:txBody>
          <a:bodyPr/>
          <a:lstStyle>
            <a:lvl1pPr marL="0" indent="0">
              <a:buNone/>
              <a:defRPr sz="2268"/>
            </a:lvl1pPr>
            <a:lvl2pPr marL="648035" indent="0">
              <a:buNone/>
              <a:defRPr sz="1984"/>
            </a:lvl2pPr>
            <a:lvl3pPr marL="1296071" indent="0">
              <a:buNone/>
              <a:defRPr sz="1701"/>
            </a:lvl3pPr>
            <a:lvl4pPr marL="1944106" indent="0">
              <a:buNone/>
              <a:defRPr sz="1417"/>
            </a:lvl4pPr>
            <a:lvl5pPr marL="2592141" indent="0">
              <a:buNone/>
              <a:defRPr sz="1417"/>
            </a:lvl5pPr>
            <a:lvl6pPr marL="3240176" indent="0">
              <a:buNone/>
              <a:defRPr sz="1417"/>
            </a:lvl6pPr>
            <a:lvl7pPr marL="3888212" indent="0">
              <a:buNone/>
              <a:defRPr sz="1417"/>
            </a:lvl7pPr>
            <a:lvl8pPr marL="4536247" indent="0">
              <a:buNone/>
              <a:defRPr sz="1417"/>
            </a:lvl8pPr>
            <a:lvl9pPr marL="5184282" indent="0">
              <a:buNone/>
              <a:defRPr sz="1417"/>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90315EEB-B52C-4D41-84D6-89DCC9B2CFF2}" type="datetimeFigureOut">
              <a:rPr kumimoji="1" lang="ja-JP" altLang="en-US" smtClean="0"/>
              <a:t>2024/3/21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EB7118A-A227-4D14-B9CF-15BCC3A795BC}" type="slidenum">
              <a:rPr kumimoji="1" lang="ja-JP" altLang="en-US" smtClean="0"/>
              <a:t>‹#›</a:t>
            </a:fld>
            <a:endParaRPr kumimoji="1" lang="ja-JP" altLang="en-US"/>
          </a:p>
        </p:txBody>
      </p:sp>
    </p:spTree>
    <p:extLst>
      <p:ext uri="{BB962C8B-B14F-4D97-AF65-F5344CB8AC3E}">
        <p14:creationId xmlns:p14="http://schemas.microsoft.com/office/powerpoint/2010/main" val="25671961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905068" y="648018"/>
            <a:ext cx="4237908" cy="2268061"/>
          </a:xfrm>
        </p:spPr>
        <p:txBody>
          <a:bodyPr anchor="b"/>
          <a:lstStyle>
            <a:lvl1pPr>
              <a:defRPr sz="4536"/>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5586100" y="1399540"/>
            <a:ext cx="6651992" cy="6907687"/>
          </a:xfrm>
        </p:spPr>
        <p:txBody>
          <a:bodyPr anchor="t"/>
          <a:lstStyle>
            <a:lvl1pPr marL="0" indent="0">
              <a:buNone/>
              <a:defRPr sz="4536"/>
            </a:lvl1pPr>
            <a:lvl2pPr marL="648035" indent="0">
              <a:buNone/>
              <a:defRPr sz="3969"/>
            </a:lvl2pPr>
            <a:lvl3pPr marL="1296071" indent="0">
              <a:buNone/>
              <a:defRPr sz="3402"/>
            </a:lvl3pPr>
            <a:lvl4pPr marL="1944106" indent="0">
              <a:buNone/>
              <a:defRPr sz="2835"/>
            </a:lvl4pPr>
            <a:lvl5pPr marL="2592141" indent="0">
              <a:buNone/>
              <a:defRPr sz="2835"/>
            </a:lvl5pPr>
            <a:lvl6pPr marL="3240176" indent="0">
              <a:buNone/>
              <a:defRPr sz="2835"/>
            </a:lvl6pPr>
            <a:lvl7pPr marL="3888212" indent="0">
              <a:buNone/>
              <a:defRPr sz="2835"/>
            </a:lvl7pPr>
            <a:lvl8pPr marL="4536247" indent="0">
              <a:buNone/>
              <a:defRPr sz="2835"/>
            </a:lvl8pPr>
            <a:lvl9pPr marL="5184282" indent="0">
              <a:buNone/>
              <a:defRPr sz="2835"/>
            </a:lvl9pPr>
          </a:lstStyle>
          <a:p>
            <a:r>
              <a:rPr lang="ja-JP" altLang="en-US" smtClean="0"/>
              <a:t>図を追加</a:t>
            </a:r>
            <a:endParaRPr lang="en-US" dirty="0"/>
          </a:p>
        </p:txBody>
      </p:sp>
      <p:sp>
        <p:nvSpPr>
          <p:cNvPr id="4" name="Text Placeholder 3"/>
          <p:cNvSpPr>
            <a:spLocks noGrp="1"/>
          </p:cNvSpPr>
          <p:nvPr>
            <p:ph type="body" sz="half" idx="2"/>
          </p:nvPr>
        </p:nvSpPr>
        <p:spPr>
          <a:xfrm>
            <a:off x="905068" y="2916079"/>
            <a:ext cx="4237908" cy="5402397"/>
          </a:xfrm>
        </p:spPr>
        <p:txBody>
          <a:bodyPr/>
          <a:lstStyle>
            <a:lvl1pPr marL="0" indent="0">
              <a:buNone/>
              <a:defRPr sz="2268"/>
            </a:lvl1pPr>
            <a:lvl2pPr marL="648035" indent="0">
              <a:buNone/>
              <a:defRPr sz="1984"/>
            </a:lvl2pPr>
            <a:lvl3pPr marL="1296071" indent="0">
              <a:buNone/>
              <a:defRPr sz="1701"/>
            </a:lvl3pPr>
            <a:lvl4pPr marL="1944106" indent="0">
              <a:buNone/>
              <a:defRPr sz="1417"/>
            </a:lvl4pPr>
            <a:lvl5pPr marL="2592141" indent="0">
              <a:buNone/>
              <a:defRPr sz="1417"/>
            </a:lvl5pPr>
            <a:lvl6pPr marL="3240176" indent="0">
              <a:buNone/>
              <a:defRPr sz="1417"/>
            </a:lvl6pPr>
            <a:lvl7pPr marL="3888212" indent="0">
              <a:buNone/>
              <a:defRPr sz="1417"/>
            </a:lvl7pPr>
            <a:lvl8pPr marL="4536247" indent="0">
              <a:buNone/>
              <a:defRPr sz="1417"/>
            </a:lvl8pPr>
            <a:lvl9pPr marL="5184282" indent="0">
              <a:buNone/>
              <a:defRPr sz="1417"/>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90315EEB-B52C-4D41-84D6-89DCC9B2CFF2}" type="datetimeFigureOut">
              <a:rPr kumimoji="1" lang="ja-JP" altLang="en-US" smtClean="0"/>
              <a:t>2024/3/21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EB7118A-A227-4D14-B9CF-15BCC3A795BC}" type="slidenum">
              <a:rPr kumimoji="1" lang="ja-JP" altLang="en-US" smtClean="0"/>
              <a:t>‹#›</a:t>
            </a:fld>
            <a:endParaRPr kumimoji="1" lang="ja-JP" altLang="en-US"/>
          </a:p>
        </p:txBody>
      </p:sp>
    </p:spTree>
    <p:extLst>
      <p:ext uri="{BB962C8B-B14F-4D97-AF65-F5344CB8AC3E}">
        <p14:creationId xmlns:p14="http://schemas.microsoft.com/office/powerpoint/2010/main" val="9350417"/>
      </p:ext>
    </p:extLst>
  </p:cSld>
  <p:clrMapOvr>
    <a:masterClrMapping/>
  </p:clrMapOvr>
</p:sldLayout>
</file>

<file path=ppt/slideMasters/_rels/slideMaster1.xml.rels>&#65279;<?xml version="1.0" encoding="utf-8" standalone="yes"?>
<Relationships xmlns="http://schemas.openxmlformats.org/package/2006/relationships">
  <Relationship Id="rId8" Type="http://schemas.openxmlformats.org/officeDocument/2006/relationships/slideLayout" Target="../slideLayouts/slideLayout8.xml" />
  <Relationship Id="rId3" Type="http://schemas.openxmlformats.org/officeDocument/2006/relationships/slideLayout" Target="../slideLayouts/slideLayout3.xml" />
  <Relationship Id="rId7" Type="http://schemas.openxmlformats.org/officeDocument/2006/relationships/slideLayout" Target="../slideLayouts/slideLayout7.xml" />
  <Relationship Id="rId12" Type="http://schemas.openxmlformats.org/officeDocument/2006/relationships/theme" Target="../theme/theme1.xml" />
  <Relationship Id="rId2" Type="http://schemas.openxmlformats.org/officeDocument/2006/relationships/slideLayout" Target="../slideLayouts/slideLayout2.xml" />
  <Relationship Id="rId1" Type="http://schemas.openxmlformats.org/officeDocument/2006/relationships/slideLayout" Target="../slideLayouts/slideLayout1.xml" />
  <Relationship Id="rId6" Type="http://schemas.openxmlformats.org/officeDocument/2006/relationships/slideLayout" Target="../slideLayouts/slideLayout6.xml" />
  <Relationship Id="rId11" Type="http://schemas.openxmlformats.org/officeDocument/2006/relationships/slideLayout" Target="../slideLayouts/slideLayout11.xml" />
  <Relationship Id="rId5" Type="http://schemas.openxmlformats.org/officeDocument/2006/relationships/slideLayout" Target="../slideLayouts/slideLayout5.xml" />
  <Relationship Id="rId10" Type="http://schemas.openxmlformats.org/officeDocument/2006/relationships/slideLayout" Target="../slideLayouts/slideLayout10.xml" />
  <Relationship Id="rId4" Type="http://schemas.openxmlformats.org/officeDocument/2006/relationships/slideLayout" Target="../slideLayouts/slideLayout4.xml" />
  <Relationship Id="rId9" Type="http://schemas.openxmlformats.org/officeDocument/2006/relationships/slideLayout" Target="../slideLayouts/slideLayout9.xml" />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903357" y="517516"/>
            <a:ext cx="11333024" cy="1878802"/>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903357" y="2587570"/>
            <a:ext cx="11333024" cy="6167418"/>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903357" y="9009246"/>
            <a:ext cx="2956441" cy="517514"/>
          </a:xfrm>
          <a:prstGeom prst="rect">
            <a:avLst/>
          </a:prstGeom>
        </p:spPr>
        <p:txBody>
          <a:bodyPr vert="horz" lIns="91440" tIns="45720" rIns="91440" bIns="45720" rtlCol="0" anchor="ctr"/>
          <a:lstStyle>
            <a:lvl1pPr algn="l">
              <a:defRPr sz="1701">
                <a:solidFill>
                  <a:schemeClr val="tx1">
                    <a:tint val="75000"/>
                  </a:schemeClr>
                </a:solidFill>
              </a:defRPr>
            </a:lvl1pPr>
          </a:lstStyle>
          <a:p>
            <a:fld id="{90315EEB-B52C-4D41-84D6-89DCC9B2CFF2}" type="datetimeFigureOut">
              <a:rPr kumimoji="1" lang="ja-JP" altLang="en-US" smtClean="0"/>
              <a:t>2024/3/21</a:t>
            </a:fld>
            <a:endParaRPr kumimoji="1" lang="ja-JP" altLang="en-US"/>
          </a:p>
        </p:txBody>
      </p:sp>
      <p:sp>
        <p:nvSpPr>
          <p:cNvPr id="5" name="Footer Placeholder 4"/>
          <p:cNvSpPr>
            <a:spLocks noGrp="1"/>
          </p:cNvSpPr>
          <p:nvPr>
            <p:ph type="ftr" sz="quarter" idx="3"/>
          </p:nvPr>
        </p:nvSpPr>
        <p:spPr>
          <a:xfrm>
            <a:off x="4352538" y="9009246"/>
            <a:ext cx="4434662" cy="517514"/>
          </a:xfrm>
          <a:prstGeom prst="rect">
            <a:avLst/>
          </a:prstGeom>
        </p:spPr>
        <p:txBody>
          <a:bodyPr vert="horz" lIns="91440" tIns="45720" rIns="91440" bIns="45720" rtlCol="0" anchor="ctr"/>
          <a:lstStyle>
            <a:lvl1pPr algn="ctr">
              <a:defRPr sz="1701">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9279940" y="9009246"/>
            <a:ext cx="2956441" cy="517514"/>
          </a:xfrm>
          <a:prstGeom prst="rect">
            <a:avLst/>
          </a:prstGeom>
        </p:spPr>
        <p:txBody>
          <a:bodyPr vert="horz" lIns="91440" tIns="45720" rIns="91440" bIns="45720" rtlCol="0" anchor="ctr"/>
          <a:lstStyle>
            <a:lvl1pPr algn="r">
              <a:defRPr sz="1701">
                <a:solidFill>
                  <a:schemeClr val="tx1">
                    <a:tint val="75000"/>
                  </a:schemeClr>
                </a:solidFill>
              </a:defRPr>
            </a:lvl1pPr>
          </a:lstStyle>
          <a:p>
            <a:fld id="{BEB7118A-A227-4D14-B9CF-15BCC3A795BC}" type="slidenum">
              <a:rPr kumimoji="1" lang="ja-JP" altLang="en-US" smtClean="0"/>
              <a:t>‹#›</a:t>
            </a:fld>
            <a:endParaRPr kumimoji="1" lang="ja-JP" altLang="en-US"/>
          </a:p>
        </p:txBody>
      </p:sp>
    </p:spTree>
    <p:extLst>
      <p:ext uri="{BB962C8B-B14F-4D97-AF65-F5344CB8AC3E}">
        <p14:creationId xmlns:p14="http://schemas.microsoft.com/office/powerpoint/2010/main" val="414274932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1296071" rtl="0" eaLnBrk="1" latinLnBrk="0" hangingPunct="1">
        <a:lnSpc>
          <a:spcPct val="90000"/>
        </a:lnSpc>
        <a:spcBef>
          <a:spcPct val="0"/>
        </a:spcBef>
        <a:buNone/>
        <a:defRPr kumimoji="1" sz="6237" kern="1200">
          <a:solidFill>
            <a:schemeClr val="tx1"/>
          </a:solidFill>
          <a:latin typeface="+mj-lt"/>
          <a:ea typeface="+mj-ea"/>
          <a:cs typeface="+mj-cs"/>
        </a:defRPr>
      </a:lvl1pPr>
    </p:titleStyle>
    <p:bodyStyle>
      <a:lvl1pPr marL="324018" indent="-324018" algn="l" defTabSz="1296071" rtl="0" eaLnBrk="1" latinLnBrk="0" hangingPunct="1">
        <a:lnSpc>
          <a:spcPct val="90000"/>
        </a:lnSpc>
        <a:spcBef>
          <a:spcPts val="1417"/>
        </a:spcBef>
        <a:buFont typeface="Arial" panose="020B0604020202020204" pitchFamily="34" charset="0"/>
        <a:buChar char="•"/>
        <a:defRPr kumimoji="1" sz="3969" kern="1200">
          <a:solidFill>
            <a:schemeClr val="tx1"/>
          </a:solidFill>
          <a:latin typeface="+mn-lt"/>
          <a:ea typeface="+mn-ea"/>
          <a:cs typeface="+mn-cs"/>
        </a:defRPr>
      </a:lvl1pPr>
      <a:lvl2pPr marL="972053" indent="-324018" algn="l" defTabSz="1296071" rtl="0" eaLnBrk="1" latinLnBrk="0" hangingPunct="1">
        <a:lnSpc>
          <a:spcPct val="90000"/>
        </a:lnSpc>
        <a:spcBef>
          <a:spcPts val="709"/>
        </a:spcBef>
        <a:buFont typeface="Arial" panose="020B0604020202020204" pitchFamily="34" charset="0"/>
        <a:buChar char="•"/>
        <a:defRPr kumimoji="1" sz="3402" kern="1200">
          <a:solidFill>
            <a:schemeClr val="tx1"/>
          </a:solidFill>
          <a:latin typeface="+mn-lt"/>
          <a:ea typeface="+mn-ea"/>
          <a:cs typeface="+mn-cs"/>
        </a:defRPr>
      </a:lvl2pPr>
      <a:lvl3pPr marL="1620088" indent="-324018" algn="l" defTabSz="1296071" rtl="0" eaLnBrk="1" latinLnBrk="0" hangingPunct="1">
        <a:lnSpc>
          <a:spcPct val="90000"/>
        </a:lnSpc>
        <a:spcBef>
          <a:spcPts val="709"/>
        </a:spcBef>
        <a:buFont typeface="Arial" panose="020B0604020202020204" pitchFamily="34" charset="0"/>
        <a:buChar char="•"/>
        <a:defRPr kumimoji="1" sz="2835" kern="1200">
          <a:solidFill>
            <a:schemeClr val="tx1"/>
          </a:solidFill>
          <a:latin typeface="+mn-lt"/>
          <a:ea typeface="+mn-ea"/>
          <a:cs typeface="+mn-cs"/>
        </a:defRPr>
      </a:lvl3pPr>
      <a:lvl4pPr marL="2268123" indent="-324018" algn="l" defTabSz="1296071" rtl="0" eaLnBrk="1" latinLnBrk="0" hangingPunct="1">
        <a:lnSpc>
          <a:spcPct val="90000"/>
        </a:lnSpc>
        <a:spcBef>
          <a:spcPts val="709"/>
        </a:spcBef>
        <a:buFont typeface="Arial" panose="020B0604020202020204" pitchFamily="34" charset="0"/>
        <a:buChar char="•"/>
        <a:defRPr kumimoji="1" sz="2551" kern="1200">
          <a:solidFill>
            <a:schemeClr val="tx1"/>
          </a:solidFill>
          <a:latin typeface="+mn-lt"/>
          <a:ea typeface="+mn-ea"/>
          <a:cs typeface="+mn-cs"/>
        </a:defRPr>
      </a:lvl4pPr>
      <a:lvl5pPr marL="2916159" indent="-324018" algn="l" defTabSz="1296071" rtl="0" eaLnBrk="1" latinLnBrk="0" hangingPunct="1">
        <a:lnSpc>
          <a:spcPct val="90000"/>
        </a:lnSpc>
        <a:spcBef>
          <a:spcPts val="709"/>
        </a:spcBef>
        <a:buFont typeface="Arial" panose="020B0604020202020204" pitchFamily="34" charset="0"/>
        <a:buChar char="•"/>
        <a:defRPr kumimoji="1" sz="2551" kern="1200">
          <a:solidFill>
            <a:schemeClr val="tx1"/>
          </a:solidFill>
          <a:latin typeface="+mn-lt"/>
          <a:ea typeface="+mn-ea"/>
          <a:cs typeface="+mn-cs"/>
        </a:defRPr>
      </a:lvl5pPr>
      <a:lvl6pPr marL="3564194" indent="-324018" algn="l" defTabSz="1296071" rtl="0" eaLnBrk="1" latinLnBrk="0" hangingPunct="1">
        <a:lnSpc>
          <a:spcPct val="90000"/>
        </a:lnSpc>
        <a:spcBef>
          <a:spcPts val="709"/>
        </a:spcBef>
        <a:buFont typeface="Arial" panose="020B0604020202020204" pitchFamily="34" charset="0"/>
        <a:buChar char="•"/>
        <a:defRPr kumimoji="1" sz="2551" kern="1200">
          <a:solidFill>
            <a:schemeClr val="tx1"/>
          </a:solidFill>
          <a:latin typeface="+mn-lt"/>
          <a:ea typeface="+mn-ea"/>
          <a:cs typeface="+mn-cs"/>
        </a:defRPr>
      </a:lvl6pPr>
      <a:lvl7pPr marL="4212229" indent="-324018" algn="l" defTabSz="1296071" rtl="0" eaLnBrk="1" latinLnBrk="0" hangingPunct="1">
        <a:lnSpc>
          <a:spcPct val="90000"/>
        </a:lnSpc>
        <a:spcBef>
          <a:spcPts val="709"/>
        </a:spcBef>
        <a:buFont typeface="Arial" panose="020B0604020202020204" pitchFamily="34" charset="0"/>
        <a:buChar char="•"/>
        <a:defRPr kumimoji="1" sz="2551" kern="1200">
          <a:solidFill>
            <a:schemeClr val="tx1"/>
          </a:solidFill>
          <a:latin typeface="+mn-lt"/>
          <a:ea typeface="+mn-ea"/>
          <a:cs typeface="+mn-cs"/>
        </a:defRPr>
      </a:lvl7pPr>
      <a:lvl8pPr marL="4860265" indent="-324018" algn="l" defTabSz="1296071" rtl="0" eaLnBrk="1" latinLnBrk="0" hangingPunct="1">
        <a:lnSpc>
          <a:spcPct val="90000"/>
        </a:lnSpc>
        <a:spcBef>
          <a:spcPts val="709"/>
        </a:spcBef>
        <a:buFont typeface="Arial" panose="020B0604020202020204" pitchFamily="34" charset="0"/>
        <a:buChar char="•"/>
        <a:defRPr kumimoji="1" sz="2551" kern="1200">
          <a:solidFill>
            <a:schemeClr val="tx1"/>
          </a:solidFill>
          <a:latin typeface="+mn-lt"/>
          <a:ea typeface="+mn-ea"/>
          <a:cs typeface="+mn-cs"/>
        </a:defRPr>
      </a:lvl8pPr>
      <a:lvl9pPr marL="5508300" indent="-324018" algn="l" defTabSz="1296071" rtl="0" eaLnBrk="1" latinLnBrk="0" hangingPunct="1">
        <a:lnSpc>
          <a:spcPct val="90000"/>
        </a:lnSpc>
        <a:spcBef>
          <a:spcPts val="709"/>
        </a:spcBef>
        <a:buFont typeface="Arial" panose="020B0604020202020204" pitchFamily="34" charset="0"/>
        <a:buChar char="•"/>
        <a:defRPr kumimoji="1" sz="2551" kern="1200">
          <a:solidFill>
            <a:schemeClr val="tx1"/>
          </a:solidFill>
          <a:latin typeface="+mn-lt"/>
          <a:ea typeface="+mn-ea"/>
          <a:cs typeface="+mn-cs"/>
        </a:defRPr>
      </a:lvl9pPr>
    </p:bodyStyle>
    <p:otherStyle>
      <a:defPPr>
        <a:defRPr lang="en-US"/>
      </a:defPPr>
      <a:lvl1pPr marL="0" algn="l" defTabSz="1296071" rtl="0" eaLnBrk="1" latinLnBrk="0" hangingPunct="1">
        <a:defRPr kumimoji="1" sz="2551" kern="1200">
          <a:solidFill>
            <a:schemeClr val="tx1"/>
          </a:solidFill>
          <a:latin typeface="+mn-lt"/>
          <a:ea typeface="+mn-ea"/>
          <a:cs typeface="+mn-cs"/>
        </a:defRPr>
      </a:lvl1pPr>
      <a:lvl2pPr marL="648035" algn="l" defTabSz="1296071" rtl="0" eaLnBrk="1" latinLnBrk="0" hangingPunct="1">
        <a:defRPr kumimoji="1" sz="2551" kern="1200">
          <a:solidFill>
            <a:schemeClr val="tx1"/>
          </a:solidFill>
          <a:latin typeface="+mn-lt"/>
          <a:ea typeface="+mn-ea"/>
          <a:cs typeface="+mn-cs"/>
        </a:defRPr>
      </a:lvl2pPr>
      <a:lvl3pPr marL="1296071" algn="l" defTabSz="1296071" rtl="0" eaLnBrk="1" latinLnBrk="0" hangingPunct="1">
        <a:defRPr kumimoji="1" sz="2551" kern="1200">
          <a:solidFill>
            <a:schemeClr val="tx1"/>
          </a:solidFill>
          <a:latin typeface="+mn-lt"/>
          <a:ea typeface="+mn-ea"/>
          <a:cs typeface="+mn-cs"/>
        </a:defRPr>
      </a:lvl3pPr>
      <a:lvl4pPr marL="1944106" algn="l" defTabSz="1296071" rtl="0" eaLnBrk="1" latinLnBrk="0" hangingPunct="1">
        <a:defRPr kumimoji="1" sz="2551" kern="1200">
          <a:solidFill>
            <a:schemeClr val="tx1"/>
          </a:solidFill>
          <a:latin typeface="+mn-lt"/>
          <a:ea typeface="+mn-ea"/>
          <a:cs typeface="+mn-cs"/>
        </a:defRPr>
      </a:lvl4pPr>
      <a:lvl5pPr marL="2592141" algn="l" defTabSz="1296071" rtl="0" eaLnBrk="1" latinLnBrk="0" hangingPunct="1">
        <a:defRPr kumimoji="1" sz="2551" kern="1200">
          <a:solidFill>
            <a:schemeClr val="tx1"/>
          </a:solidFill>
          <a:latin typeface="+mn-lt"/>
          <a:ea typeface="+mn-ea"/>
          <a:cs typeface="+mn-cs"/>
        </a:defRPr>
      </a:lvl5pPr>
      <a:lvl6pPr marL="3240176" algn="l" defTabSz="1296071" rtl="0" eaLnBrk="1" latinLnBrk="0" hangingPunct="1">
        <a:defRPr kumimoji="1" sz="2551" kern="1200">
          <a:solidFill>
            <a:schemeClr val="tx1"/>
          </a:solidFill>
          <a:latin typeface="+mn-lt"/>
          <a:ea typeface="+mn-ea"/>
          <a:cs typeface="+mn-cs"/>
        </a:defRPr>
      </a:lvl6pPr>
      <a:lvl7pPr marL="3888212" algn="l" defTabSz="1296071" rtl="0" eaLnBrk="1" latinLnBrk="0" hangingPunct="1">
        <a:defRPr kumimoji="1" sz="2551" kern="1200">
          <a:solidFill>
            <a:schemeClr val="tx1"/>
          </a:solidFill>
          <a:latin typeface="+mn-lt"/>
          <a:ea typeface="+mn-ea"/>
          <a:cs typeface="+mn-cs"/>
        </a:defRPr>
      </a:lvl7pPr>
      <a:lvl8pPr marL="4536247" algn="l" defTabSz="1296071" rtl="0" eaLnBrk="1" latinLnBrk="0" hangingPunct="1">
        <a:defRPr kumimoji="1" sz="2551" kern="1200">
          <a:solidFill>
            <a:schemeClr val="tx1"/>
          </a:solidFill>
          <a:latin typeface="+mn-lt"/>
          <a:ea typeface="+mn-ea"/>
          <a:cs typeface="+mn-cs"/>
        </a:defRPr>
      </a:lvl8pPr>
      <a:lvl9pPr marL="5184282" algn="l" defTabSz="1296071" rtl="0" eaLnBrk="1" latinLnBrk="0" hangingPunct="1">
        <a:defRPr kumimoji="1" sz="2551" kern="1200">
          <a:solidFill>
            <a:schemeClr val="tx1"/>
          </a:solidFill>
          <a:latin typeface="+mn-lt"/>
          <a:ea typeface="+mn-ea"/>
          <a:cs typeface="+mn-cs"/>
        </a:defRPr>
      </a:lvl9pPr>
    </p:otherStyle>
  </p:txStyles>
</p:sldMaster>
</file>

<file path=ppt/slides/_rels/slide1.xml.rels>&#65279;<?xml version="1.0" encoding="utf-8" standalone="yes"?>
<Relationships xmlns="http://schemas.openxmlformats.org/package/2006/relationships">
  <Relationship Id="rId8" Type="http://schemas.openxmlformats.org/officeDocument/2006/relationships/image" Target="../media/image6.png" />
  <Relationship Id="rId3" Type="http://schemas.openxmlformats.org/officeDocument/2006/relationships/image" Target="../media/image1.wmf" />
  <Relationship Id="rId7" Type="http://schemas.openxmlformats.org/officeDocument/2006/relationships/image" Target="../media/image5.png" />
  <Relationship Id="rId2" Type="http://schemas.openxmlformats.org/officeDocument/2006/relationships/notesSlide" Target="../notesSlides/notesSlide1.xml" />
  <Relationship Id="rId1" Type="http://schemas.openxmlformats.org/officeDocument/2006/relationships/slideLayout" Target="../slideLayouts/slideLayout1.xml" />
  <Relationship Id="rId6" Type="http://schemas.openxmlformats.org/officeDocument/2006/relationships/image" Target="../media/image4.png" />
  <Relationship Id="rId5" Type="http://schemas.openxmlformats.org/officeDocument/2006/relationships/image" Target="../media/image3.png" />
  <Relationship Id="rId4" Type="http://schemas.openxmlformats.org/officeDocument/2006/relationships/image" Target="../media/image2.emf" />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5" name="テキスト ボックス 807343198"/>
          <p:cNvSpPr txBox="1">
            <a:spLocks noChangeArrowheads="1"/>
          </p:cNvSpPr>
          <p:nvPr/>
        </p:nvSpPr>
        <p:spPr bwMode="auto">
          <a:xfrm>
            <a:off x="130698" y="736126"/>
            <a:ext cx="5652000" cy="5619342"/>
          </a:xfrm>
          <a:prstGeom prst="rect">
            <a:avLst/>
          </a:prstGeom>
          <a:noFill/>
          <a:ln w="317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defTabSz="914400" eaLnBrk="0" fontAlgn="base" hangingPunct="0">
              <a:spcBef>
                <a:spcPct val="0"/>
              </a:spcBef>
              <a:spcAft>
                <a:spcPct val="0"/>
              </a:spcAft>
            </a:pPr>
            <a:r>
              <a:rPr kumimoji="0" lang="ja-JP" altLang="ja-JP" sz="1000">
                <a:latin typeface="游明朝" panose="02020400000000000000" pitchFamily="18" charset="-128"/>
                <a:ea typeface="游明朝" panose="02020400000000000000" pitchFamily="18" charset="-128"/>
                <a:cs typeface="Times New Roman" panose="02020603050405020304" pitchFamily="18" charset="0"/>
              </a:rPr>
              <a:t>　　　　　</a:t>
            </a:r>
            <a:endParaRPr kumimoji="0" lang="ja-JP" altLang="ja-JP" sz="1800">
              <a:latin typeface="Arial" panose="020B0604020202020204" pitchFamily="34" charset="0"/>
            </a:endParaRPr>
          </a:p>
        </p:txBody>
      </p:sp>
      <p:pic>
        <p:nvPicPr>
          <p:cNvPr id="2196" name="図 1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87507" y="3635493"/>
            <a:ext cx="4288154" cy="782195"/>
          </a:xfrm>
          <a:prstGeom prst="rect">
            <a:avLst/>
          </a:prstGeom>
          <a:noFill/>
          <a:extLst>
            <a:ext uri="{909E8E84-426E-40DD-AFC4-6F175D3DCCD1}">
              <a14:hiddenFill xmlns:a14="http://schemas.microsoft.com/office/drawing/2010/main">
                <a:solidFill>
                  <a:srgbClr val="FFFFFF"/>
                </a:solidFill>
              </a14:hiddenFill>
            </a:ext>
          </a:extLst>
        </p:spPr>
      </p:pic>
      <p:sp>
        <p:nvSpPr>
          <p:cNvPr id="2054" name="テキスト ボックス 76"/>
          <p:cNvSpPr txBox="1">
            <a:spLocks noChangeArrowheads="1"/>
          </p:cNvSpPr>
          <p:nvPr/>
        </p:nvSpPr>
        <p:spPr bwMode="auto">
          <a:xfrm>
            <a:off x="515603" y="4425267"/>
            <a:ext cx="4876800" cy="682527"/>
          </a:xfrm>
          <a:prstGeom prst="rect">
            <a:avLst/>
          </a:prstGeom>
          <a:noFill/>
          <a:ln>
            <a:noFill/>
          </a:ln>
        </p:spPr>
        <p:txBody>
          <a:bodyPr vert="horz" wrap="square" lIns="91440" tIns="45720" rIns="91440" bIns="45720" numCol="1" anchor="t" anchorCtr="0" compatLnSpc="1">
            <a:prstTxWarp prst="textNoShape">
              <a:avLst/>
            </a:prstTxWarp>
          </a:bodyPr>
          <a:lstStyle>
            <a:lvl1pPr indent="266700"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defTabSz="914400"/>
            <a:r>
              <a:rPr kumimoji="0" lang="ja-JP" altLang="ja-JP" sz="1000" dirty="0">
                <a:latin typeface="HG丸ｺﾞｼｯｸM-PRO" panose="020F0600000000000000" pitchFamily="50" charset="-128"/>
                <a:ea typeface="HG丸ｺﾞｼｯｸM-PRO" panose="020F0600000000000000" pitchFamily="50" charset="-128"/>
                <a:cs typeface="Times New Roman" panose="02020603050405020304" pitchFamily="18" charset="0"/>
              </a:rPr>
              <a:t>★劣化度判定基準★</a:t>
            </a:r>
            <a:endParaRPr kumimoji="0" lang="ja-JP" altLang="ja-JP" sz="1000" dirty="0">
              <a:latin typeface="HG丸ｺﾞｼｯｸM-PRO" panose="020F0600000000000000" pitchFamily="50" charset="-128"/>
              <a:ea typeface="HG丸ｺﾞｼｯｸM-PRO" panose="020F0600000000000000" pitchFamily="50" charset="-128"/>
            </a:endParaRPr>
          </a:p>
          <a:p>
            <a:pPr defTabSz="914400"/>
            <a:r>
              <a:rPr kumimoji="0" lang="ja-JP" altLang="ja-JP" sz="1000" dirty="0">
                <a:latin typeface="HG丸ｺﾞｼｯｸM-PRO" panose="020F0600000000000000" pitchFamily="50" charset="-128"/>
                <a:ea typeface="HG丸ｺﾞｼｯｸM-PRO" panose="020F0600000000000000" pitchFamily="50" charset="-128"/>
                <a:cs typeface="Times New Roman" panose="02020603050405020304" pitchFamily="18" charset="0"/>
              </a:rPr>
              <a:t>Ａ：そのまま居住</a:t>
            </a:r>
            <a:r>
              <a:rPr kumimoji="0" lang="ja-JP" altLang="ja-JP" sz="10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可能</a:t>
            </a:r>
            <a:r>
              <a:rPr lang="ja-JP" altLang="en-US" sz="10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　　　　　　　　</a:t>
            </a:r>
            <a:r>
              <a:rPr kumimoji="0" lang="ja-JP" altLang="ja-JP" sz="10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Ｂ</a:t>
            </a:r>
            <a:r>
              <a:rPr kumimoji="0" lang="ja-JP" altLang="ja-JP" sz="1000" dirty="0">
                <a:latin typeface="HG丸ｺﾞｼｯｸM-PRO" panose="020F0600000000000000" pitchFamily="50" charset="-128"/>
                <a:ea typeface="HG丸ｺﾞｼｯｸM-PRO" panose="020F0600000000000000" pitchFamily="50" charset="-128"/>
                <a:cs typeface="Times New Roman" panose="02020603050405020304" pitchFamily="18" charset="0"/>
              </a:rPr>
              <a:t>：軽微な修理にて居住可能</a:t>
            </a:r>
            <a:endParaRPr kumimoji="0" lang="ja-JP" altLang="ja-JP" sz="1000" dirty="0">
              <a:latin typeface="HG丸ｺﾞｼｯｸM-PRO" panose="020F0600000000000000" pitchFamily="50" charset="-128"/>
              <a:ea typeface="HG丸ｺﾞｼｯｸM-PRO" panose="020F0600000000000000" pitchFamily="50" charset="-128"/>
            </a:endParaRPr>
          </a:p>
          <a:p>
            <a:pPr defTabSz="914400"/>
            <a:r>
              <a:rPr kumimoji="0" lang="en-US" altLang="ja-JP" sz="1000" dirty="0">
                <a:latin typeface="HG丸ｺﾞｼｯｸM-PRO" panose="020F0600000000000000" pitchFamily="50" charset="-128"/>
                <a:ea typeface="HG丸ｺﾞｼｯｸM-PRO" panose="020F0600000000000000" pitchFamily="50" charset="-128"/>
                <a:cs typeface="Times New Roman" panose="02020603050405020304" pitchFamily="18" charset="0"/>
              </a:rPr>
              <a:t>Ⅽ</a:t>
            </a:r>
            <a:r>
              <a:rPr kumimoji="0" lang="ja-JP" altLang="en-US" sz="1000" dirty="0">
                <a:latin typeface="HG丸ｺﾞｼｯｸM-PRO" panose="020F0600000000000000" pitchFamily="50" charset="-128"/>
                <a:ea typeface="HG丸ｺﾞｼｯｸM-PRO" panose="020F0600000000000000" pitchFamily="50" charset="-128"/>
                <a:cs typeface="Times New Roman" panose="02020603050405020304" pitchFamily="18" charset="0"/>
              </a:rPr>
              <a:t>：居住に</a:t>
            </a:r>
            <a:r>
              <a:rPr kumimoji="0" lang="ja-JP" altLang="en-US" sz="10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適さない　又は</a:t>
            </a:r>
            <a:r>
              <a:rPr lang="ja-JP" altLang="en-US" sz="10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　　　　　　</a:t>
            </a:r>
            <a:r>
              <a:rPr kumimoji="0" lang="en-US" altLang="ja-JP" sz="10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D</a:t>
            </a:r>
            <a:r>
              <a:rPr kumimoji="0" lang="ja-JP" altLang="en-US" sz="1000" dirty="0">
                <a:latin typeface="HG丸ｺﾞｼｯｸM-PRO" panose="020F0600000000000000" pitchFamily="50" charset="-128"/>
                <a:ea typeface="HG丸ｺﾞｼｯｸM-PRO" panose="020F0600000000000000" pitchFamily="50" charset="-128"/>
                <a:cs typeface="Times New Roman" panose="02020603050405020304" pitchFamily="18" charset="0"/>
              </a:rPr>
              <a:t>：倒壊又は倒壊の恐れあり</a:t>
            </a:r>
            <a:endParaRPr kumimoji="0" lang="ja-JP" altLang="en-US" sz="1000" dirty="0">
              <a:latin typeface="HG丸ｺﾞｼｯｸM-PRO" panose="020F0600000000000000" pitchFamily="50" charset="-128"/>
              <a:ea typeface="HG丸ｺﾞｼｯｸM-PRO" panose="020F0600000000000000" pitchFamily="50" charset="-128"/>
            </a:endParaRPr>
          </a:p>
          <a:p>
            <a:pPr defTabSz="914400"/>
            <a:r>
              <a:rPr kumimoji="0" lang="ja-JP" altLang="en-US" sz="10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　　居住</a:t>
            </a:r>
            <a:r>
              <a:rPr kumimoji="0" lang="ja-JP" altLang="en-US" sz="1000" dirty="0">
                <a:latin typeface="HG丸ｺﾞｼｯｸM-PRO" panose="020F0600000000000000" pitchFamily="50" charset="-128"/>
                <a:ea typeface="HG丸ｺﾞｼｯｸM-PRO" panose="020F0600000000000000" pitchFamily="50" charset="-128"/>
                <a:cs typeface="Times New Roman" panose="02020603050405020304" pitchFamily="18" charset="0"/>
              </a:rPr>
              <a:t>には多くの</a:t>
            </a:r>
            <a:r>
              <a:rPr kumimoji="0" lang="ja-JP" altLang="en-US" sz="10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修繕が必要</a:t>
            </a:r>
            <a:r>
              <a:rPr kumimoji="0" lang="ja-JP" altLang="en-US" sz="1000" dirty="0">
                <a:latin typeface="HG丸ｺﾞｼｯｸM-PRO" panose="020F0600000000000000" pitchFamily="50" charset="-128"/>
                <a:ea typeface="HG丸ｺﾞｼｯｸM-PRO" panose="020F0600000000000000" pitchFamily="50" charset="-128"/>
                <a:cs typeface="Times New Roman" panose="02020603050405020304" pitchFamily="18" charset="0"/>
              </a:rPr>
              <a:t>　</a:t>
            </a:r>
            <a:endParaRPr kumimoji="0" lang="ja-JP" altLang="en-US" sz="1000" dirty="0">
              <a:latin typeface="HG丸ｺﾞｼｯｸM-PRO" panose="020F0600000000000000" pitchFamily="50" charset="-128"/>
              <a:ea typeface="HG丸ｺﾞｼｯｸM-PRO" panose="020F0600000000000000" pitchFamily="50" charset="-128"/>
            </a:endParaRPr>
          </a:p>
        </p:txBody>
      </p:sp>
      <p:sp>
        <p:nvSpPr>
          <p:cNvPr id="2056" name="テキスト ボックス 58"/>
          <p:cNvSpPr txBox="1">
            <a:spLocks noChangeArrowheads="1"/>
          </p:cNvSpPr>
          <p:nvPr/>
        </p:nvSpPr>
        <p:spPr bwMode="auto">
          <a:xfrm>
            <a:off x="126060" y="7023913"/>
            <a:ext cx="5652000" cy="2678346"/>
          </a:xfrm>
          <a:prstGeom prst="rect">
            <a:avLst/>
          </a:prstGeom>
          <a:noFill/>
          <a:ln w="63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defTabSz="914400" eaLnBrk="0" fontAlgn="base" hangingPunct="0">
              <a:spcBef>
                <a:spcPct val="0"/>
              </a:spcBef>
              <a:spcAft>
                <a:spcPct val="0"/>
              </a:spcAft>
            </a:pPr>
            <a:r>
              <a:rPr kumimoji="0" lang="ja-JP" altLang="ja-JP" sz="1000">
                <a:latin typeface="游明朝" panose="02020400000000000000" pitchFamily="18" charset="-128"/>
                <a:ea typeface="游明朝" panose="02020400000000000000" pitchFamily="18" charset="-128"/>
                <a:cs typeface="Times New Roman" panose="02020603050405020304" pitchFamily="18" charset="0"/>
              </a:rPr>
              <a:t>　　　　　</a:t>
            </a:r>
            <a:endParaRPr kumimoji="0" lang="ja-JP" altLang="ja-JP" sz="1800">
              <a:latin typeface="Arial" panose="020B0604020202020204" pitchFamily="34" charset="0"/>
            </a:endParaRPr>
          </a:p>
        </p:txBody>
      </p:sp>
      <p:sp>
        <p:nvSpPr>
          <p:cNvPr id="2057" name="テキスト ボックス 1107536992"/>
          <p:cNvSpPr txBox="1">
            <a:spLocks noChangeArrowheads="1"/>
          </p:cNvSpPr>
          <p:nvPr/>
        </p:nvSpPr>
        <p:spPr bwMode="auto">
          <a:xfrm>
            <a:off x="2965716" y="7029782"/>
            <a:ext cx="2808000" cy="1752600"/>
          </a:xfrm>
          <a:prstGeom prst="rect">
            <a:avLst/>
          </a:prstGeom>
          <a:noFill/>
          <a:ln>
            <a:noFill/>
          </a:ln>
        </p:spPr>
        <p:txBody>
          <a:bodyPr vert="horz" wrap="square" lIns="91440" tIns="45720" rIns="91440" bIns="45720" numCol="1" anchor="t" anchorCtr="0" compatLnSpc="1">
            <a:prstTxWarp prst="textNoShape">
              <a:avLst/>
            </a:prstTxWarp>
          </a:bodyPr>
          <a:lstStyle/>
          <a:p>
            <a:pPr defTabSz="914400" eaLnBrk="0" fontAlgn="base" hangingPunct="0">
              <a:spcBef>
                <a:spcPct val="0"/>
              </a:spcBef>
              <a:spcAft>
                <a:spcPct val="0"/>
              </a:spcAft>
            </a:pPr>
            <a:r>
              <a:rPr kumimoji="0" lang="ja-JP" altLang="ja-JP" sz="1000" dirty="0">
                <a:latin typeface="HG丸ｺﾞｼｯｸM-PRO" panose="020F0600000000000000" pitchFamily="50" charset="-128"/>
                <a:ea typeface="HG丸ｺﾞｼｯｸM-PRO" panose="020F0600000000000000" pitchFamily="50" charset="-128"/>
                <a:cs typeface="Times New Roman" panose="02020603050405020304" pitchFamily="18" charset="0"/>
              </a:rPr>
              <a:t>＜計画期間＞</a:t>
            </a:r>
            <a:endParaRPr kumimoji="0" lang="ja-JP" altLang="ja-JP" sz="800" dirty="0"/>
          </a:p>
          <a:p>
            <a:pPr defTabSz="914400" eaLnBrk="0" fontAlgn="base" hangingPunct="0">
              <a:spcBef>
                <a:spcPct val="0"/>
              </a:spcBef>
              <a:spcAft>
                <a:spcPct val="0"/>
              </a:spcAft>
            </a:pPr>
            <a:r>
              <a:rPr kumimoji="0" lang="ja-JP" altLang="en-US" sz="10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　</a:t>
            </a:r>
            <a:r>
              <a:rPr kumimoji="0" lang="ja-JP" altLang="ja-JP" sz="10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令和</a:t>
            </a:r>
            <a:r>
              <a:rPr kumimoji="0" lang="ja-JP" altLang="ja-JP" sz="1000" dirty="0">
                <a:latin typeface="HG丸ｺﾞｼｯｸM-PRO" panose="020F0600000000000000" pitchFamily="50" charset="-128"/>
                <a:ea typeface="HG丸ｺﾞｼｯｸM-PRO" panose="020F0600000000000000" pitchFamily="50" charset="-128"/>
                <a:cs typeface="Times New Roman" panose="02020603050405020304" pitchFamily="18" charset="0"/>
              </a:rPr>
              <a:t>６年度から令和</a:t>
            </a:r>
            <a:r>
              <a:rPr kumimoji="0" lang="ja-JP" altLang="ja-JP" sz="10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１０年度</a:t>
            </a:r>
            <a:endParaRPr kumimoji="0" lang="en-US" altLang="ja-JP" sz="10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defTabSz="914400" eaLnBrk="0" fontAlgn="base" hangingPunct="0">
              <a:spcBef>
                <a:spcPct val="0"/>
              </a:spcBef>
              <a:spcAft>
                <a:spcPct val="0"/>
              </a:spcAft>
            </a:pPr>
            <a:r>
              <a:rPr lang="ja-JP" altLang="en-US" sz="1000" dirty="0">
                <a:latin typeface="HG丸ｺﾞｼｯｸM-PRO" panose="020F0600000000000000" pitchFamily="50" charset="-128"/>
                <a:ea typeface="HG丸ｺﾞｼｯｸM-PRO" panose="020F0600000000000000" pitchFamily="50" charset="-128"/>
                <a:cs typeface="Times New Roman" panose="02020603050405020304" pitchFamily="18" charset="0"/>
              </a:rPr>
              <a:t>　</a:t>
            </a:r>
            <a:r>
              <a:rPr lang="en-US" altLang="ja-JP" sz="8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a:t>
            </a:r>
            <a:r>
              <a:rPr lang="ja-JP" altLang="en-US" sz="8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必要に応じて見直し</a:t>
            </a:r>
            <a:endParaRPr lang="en-US" altLang="ja-JP" sz="800" dirty="0">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defTabSz="914400" eaLnBrk="0" fontAlgn="base" hangingPunct="0">
              <a:spcBef>
                <a:spcPct val="0"/>
              </a:spcBef>
              <a:spcAft>
                <a:spcPct val="0"/>
              </a:spcAft>
            </a:pPr>
            <a:endParaRPr kumimoji="0" lang="ja-JP" altLang="ja-JP" sz="800" dirty="0"/>
          </a:p>
          <a:p>
            <a:pPr defTabSz="914400" eaLnBrk="0" fontAlgn="base" hangingPunct="0">
              <a:spcBef>
                <a:spcPct val="0"/>
              </a:spcBef>
              <a:spcAft>
                <a:spcPct val="0"/>
              </a:spcAft>
            </a:pPr>
            <a:r>
              <a:rPr kumimoji="0" lang="ja-JP" altLang="ja-JP" sz="1000" dirty="0">
                <a:latin typeface="HG丸ｺﾞｼｯｸM-PRO" panose="020F0600000000000000" pitchFamily="50" charset="-128"/>
                <a:ea typeface="HG丸ｺﾞｼｯｸM-PRO" panose="020F0600000000000000" pitchFamily="50" charset="-128"/>
                <a:cs typeface="Times New Roman" panose="02020603050405020304" pitchFamily="18" charset="0"/>
              </a:rPr>
              <a:t>＜対象区域＞</a:t>
            </a:r>
            <a:endParaRPr kumimoji="0" lang="ja-JP" altLang="ja-JP" sz="800" dirty="0"/>
          </a:p>
          <a:p>
            <a:pPr defTabSz="914400" eaLnBrk="0" fontAlgn="base" hangingPunct="0">
              <a:spcBef>
                <a:spcPct val="0"/>
              </a:spcBef>
              <a:spcAft>
                <a:spcPct val="0"/>
              </a:spcAft>
            </a:pPr>
            <a:r>
              <a:rPr lang="ja-JP" altLang="en-US" sz="10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　</a:t>
            </a:r>
            <a:r>
              <a:rPr kumimoji="0" lang="ja-JP" altLang="ja-JP" sz="10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村内全域</a:t>
            </a:r>
            <a:endParaRPr lang="en-US" altLang="ja-JP" sz="800" dirty="0" smtClean="0"/>
          </a:p>
          <a:p>
            <a:pPr defTabSz="914400" eaLnBrk="0" fontAlgn="base" hangingPunct="0">
              <a:spcBef>
                <a:spcPct val="0"/>
              </a:spcBef>
              <a:spcAft>
                <a:spcPct val="0"/>
              </a:spcAft>
            </a:pPr>
            <a:endParaRPr kumimoji="0" lang="en-US" altLang="ja-JP" sz="10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defTabSz="914400" eaLnBrk="0" fontAlgn="base" hangingPunct="0">
              <a:spcBef>
                <a:spcPct val="0"/>
              </a:spcBef>
              <a:spcAft>
                <a:spcPct val="0"/>
              </a:spcAft>
            </a:pPr>
            <a:r>
              <a:rPr kumimoji="0" lang="ja-JP" altLang="ja-JP" sz="10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a:t>
            </a:r>
            <a:r>
              <a:rPr kumimoji="0" lang="ja-JP" altLang="ja-JP" sz="1000" dirty="0">
                <a:latin typeface="HG丸ｺﾞｼｯｸM-PRO" panose="020F0600000000000000" pitchFamily="50" charset="-128"/>
                <a:ea typeface="HG丸ｺﾞｼｯｸM-PRO" panose="020F0600000000000000" pitchFamily="50" charset="-128"/>
                <a:cs typeface="Times New Roman" panose="02020603050405020304" pitchFamily="18" charset="0"/>
              </a:rPr>
              <a:t>対象とする空き家の種類＞</a:t>
            </a:r>
            <a:endParaRPr kumimoji="0" lang="ja-JP" altLang="ja-JP" sz="800" dirty="0"/>
          </a:p>
          <a:p>
            <a:pPr defTabSz="914400" eaLnBrk="0" fontAlgn="base" hangingPunct="0">
              <a:spcBef>
                <a:spcPct val="0"/>
              </a:spcBef>
              <a:spcAft>
                <a:spcPct val="0"/>
              </a:spcAft>
            </a:pPr>
            <a:r>
              <a:rPr lang="ja-JP" altLang="en-US" sz="10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　</a:t>
            </a:r>
            <a:r>
              <a:rPr kumimoji="0" lang="ja-JP" altLang="ja-JP" sz="10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空き家法</a:t>
            </a:r>
            <a:r>
              <a:rPr kumimoji="0" lang="ja-JP" altLang="ja-JP" sz="1000" dirty="0">
                <a:latin typeface="HG丸ｺﾞｼｯｸM-PRO" panose="020F0600000000000000" pitchFamily="50" charset="-128"/>
                <a:ea typeface="HG丸ｺﾞｼｯｸM-PRO" panose="020F0600000000000000" pitchFamily="50" charset="-128"/>
                <a:cs typeface="Times New Roman" panose="02020603050405020304" pitchFamily="18" charset="0"/>
              </a:rPr>
              <a:t>第２条１項「</a:t>
            </a:r>
            <a:r>
              <a:rPr kumimoji="0" lang="ja-JP" altLang="ja-JP" sz="1000" b="1" dirty="0">
                <a:solidFill>
                  <a:srgbClr val="FF0000"/>
                </a:solidFill>
                <a:latin typeface="HG丸ｺﾞｼｯｸM-PRO" panose="020F0600000000000000" pitchFamily="50" charset="-128"/>
                <a:ea typeface="HG丸ｺﾞｼｯｸM-PRO" panose="020F0600000000000000" pitchFamily="50" charset="-128"/>
                <a:cs typeface="Times New Roman" panose="02020603050405020304" pitchFamily="18" charset="0"/>
              </a:rPr>
              <a:t>空家等</a:t>
            </a:r>
            <a:r>
              <a:rPr kumimoji="0" lang="ja-JP" altLang="ja-JP" sz="10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a:t>
            </a:r>
            <a:endParaRPr kumimoji="0" lang="en-US" altLang="ja-JP" sz="10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defTabSz="914400" eaLnBrk="0" fontAlgn="base" hangingPunct="0">
              <a:spcBef>
                <a:spcPct val="0"/>
              </a:spcBef>
              <a:spcAft>
                <a:spcPct val="0"/>
              </a:spcAft>
            </a:pPr>
            <a:r>
              <a:rPr lang="ja-JP" altLang="en-US" sz="1000" dirty="0">
                <a:latin typeface="HG丸ｺﾞｼｯｸM-PRO" panose="020F0600000000000000" pitchFamily="50" charset="-128"/>
                <a:ea typeface="HG丸ｺﾞｼｯｸM-PRO" panose="020F0600000000000000" pitchFamily="50" charset="-128"/>
                <a:cs typeface="Times New Roman" panose="02020603050405020304" pitchFamily="18" charset="0"/>
              </a:rPr>
              <a:t>　</a:t>
            </a:r>
            <a:r>
              <a:rPr lang="ja-JP" altLang="en-US" sz="10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　　　　　　　</a:t>
            </a:r>
            <a:r>
              <a:rPr kumimoji="0" lang="ja-JP" altLang="ja-JP" sz="10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２項</a:t>
            </a:r>
            <a:r>
              <a:rPr kumimoji="0" lang="ja-JP" altLang="ja-JP" sz="1000" dirty="0">
                <a:latin typeface="HG丸ｺﾞｼｯｸM-PRO" panose="020F0600000000000000" pitchFamily="50" charset="-128"/>
                <a:ea typeface="HG丸ｺﾞｼｯｸM-PRO" panose="020F0600000000000000" pitchFamily="50" charset="-128"/>
                <a:cs typeface="Times New Roman" panose="02020603050405020304" pitchFamily="18" charset="0"/>
              </a:rPr>
              <a:t>「</a:t>
            </a:r>
            <a:r>
              <a:rPr kumimoji="0" lang="ja-JP" altLang="ja-JP" sz="1000" b="1" dirty="0">
                <a:solidFill>
                  <a:srgbClr val="FF0000"/>
                </a:solidFill>
                <a:latin typeface="HG丸ｺﾞｼｯｸM-PRO" panose="020F0600000000000000" pitchFamily="50" charset="-128"/>
                <a:ea typeface="HG丸ｺﾞｼｯｸM-PRO" panose="020F0600000000000000" pitchFamily="50" charset="-128"/>
                <a:cs typeface="Times New Roman" panose="02020603050405020304" pitchFamily="18" charset="0"/>
              </a:rPr>
              <a:t>特定空家</a:t>
            </a:r>
            <a:r>
              <a:rPr kumimoji="0" lang="ja-JP" altLang="ja-JP" sz="10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a:t>
            </a:r>
            <a:endParaRPr kumimoji="0" lang="en-US" altLang="ja-JP" sz="10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defTabSz="914400" eaLnBrk="0" fontAlgn="base" hangingPunct="0">
              <a:spcBef>
                <a:spcPct val="0"/>
              </a:spcBef>
              <a:spcAft>
                <a:spcPct val="0"/>
              </a:spcAft>
            </a:pPr>
            <a:r>
              <a:rPr lang="ja-JP" altLang="en-US" sz="1000" dirty="0">
                <a:latin typeface="HG丸ｺﾞｼｯｸM-PRO" panose="020F0600000000000000" pitchFamily="50" charset="-128"/>
                <a:ea typeface="HG丸ｺﾞｼｯｸM-PRO" panose="020F0600000000000000" pitchFamily="50" charset="-128"/>
                <a:cs typeface="Times New Roman" panose="02020603050405020304" pitchFamily="18" charset="0"/>
              </a:rPr>
              <a:t>　</a:t>
            </a:r>
            <a:r>
              <a:rPr lang="ja-JP" altLang="en-US" sz="10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　　　　</a:t>
            </a:r>
            <a:r>
              <a:rPr kumimoji="0" lang="ja-JP" altLang="ja-JP" sz="10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１３条</a:t>
            </a:r>
            <a:r>
              <a:rPr kumimoji="0" lang="ja-JP" altLang="ja-JP" sz="1000" dirty="0">
                <a:latin typeface="HG丸ｺﾞｼｯｸM-PRO" panose="020F0600000000000000" pitchFamily="50" charset="-128"/>
                <a:ea typeface="HG丸ｺﾞｼｯｸM-PRO" panose="020F0600000000000000" pitchFamily="50" charset="-128"/>
                <a:cs typeface="Times New Roman" panose="02020603050405020304" pitchFamily="18" charset="0"/>
              </a:rPr>
              <a:t>１項「</a:t>
            </a:r>
            <a:r>
              <a:rPr kumimoji="0" lang="ja-JP" altLang="ja-JP" sz="1000" b="1" dirty="0">
                <a:solidFill>
                  <a:srgbClr val="FF0000"/>
                </a:solidFill>
                <a:latin typeface="HG丸ｺﾞｼｯｸM-PRO" panose="020F0600000000000000" pitchFamily="50" charset="-128"/>
                <a:ea typeface="HG丸ｺﾞｼｯｸM-PRO" panose="020F0600000000000000" pitchFamily="50" charset="-128"/>
                <a:cs typeface="Times New Roman" panose="02020603050405020304" pitchFamily="18" charset="0"/>
              </a:rPr>
              <a:t>管理不全</a:t>
            </a:r>
            <a:r>
              <a:rPr kumimoji="0" lang="ja-JP" altLang="ja-JP" sz="1000" b="1" dirty="0" smtClean="0">
                <a:solidFill>
                  <a:srgbClr val="FF0000"/>
                </a:solidFill>
                <a:latin typeface="HG丸ｺﾞｼｯｸM-PRO" panose="020F0600000000000000" pitchFamily="50" charset="-128"/>
                <a:ea typeface="HG丸ｺﾞｼｯｸM-PRO" panose="020F0600000000000000" pitchFamily="50" charset="-128"/>
                <a:cs typeface="Times New Roman" panose="02020603050405020304" pitchFamily="18" charset="0"/>
              </a:rPr>
              <a:t>空家</a:t>
            </a:r>
            <a:r>
              <a:rPr kumimoji="0" lang="ja-JP" altLang="ja-JP" sz="1000" b="1" dirty="0">
                <a:solidFill>
                  <a:srgbClr val="FF0000"/>
                </a:solidFill>
                <a:latin typeface="HG丸ｺﾞｼｯｸM-PRO" panose="020F0600000000000000" pitchFamily="50" charset="-128"/>
                <a:ea typeface="HG丸ｺﾞｼｯｸM-PRO" panose="020F0600000000000000" pitchFamily="50" charset="-128"/>
                <a:cs typeface="Times New Roman" panose="02020603050405020304" pitchFamily="18" charset="0"/>
              </a:rPr>
              <a:t>等</a:t>
            </a:r>
            <a:r>
              <a:rPr kumimoji="0" lang="ja-JP" altLang="ja-JP" sz="1000" dirty="0">
                <a:latin typeface="HG丸ｺﾞｼｯｸM-PRO" panose="020F0600000000000000" pitchFamily="50" charset="-128"/>
                <a:ea typeface="HG丸ｺﾞｼｯｸM-PRO" panose="020F0600000000000000" pitchFamily="50" charset="-128"/>
                <a:cs typeface="Times New Roman" panose="02020603050405020304" pitchFamily="18" charset="0"/>
              </a:rPr>
              <a:t>」</a:t>
            </a:r>
            <a:endParaRPr kumimoji="0" lang="ja-JP" altLang="ja-JP" sz="1800" dirty="0">
              <a:latin typeface="Arial" panose="020B0604020202020204" pitchFamily="34" charset="0"/>
            </a:endParaRPr>
          </a:p>
        </p:txBody>
      </p:sp>
      <p:sp>
        <p:nvSpPr>
          <p:cNvPr id="81" name="テキスト ボックス 1140739295"/>
          <p:cNvSpPr txBox="1"/>
          <p:nvPr/>
        </p:nvSpPr>
        <p:spPr>
          <a:xfrm>
            <a:off x="6315075" y="9115677"/>
            <a:ext cx="6804000" cy="586582"/>
          </a:xfrm>
          <a:prstGeom prst="rect">
            <a:avLst/>
          </a:prstGeom>
          <a:noFill/>
          <a:ln w="6350">
            <a:solidFill>
              <a:prstClr val="black"/>
            </a:solidFill>
          </a:ln>
        </p:spPr>
        <p:txBody>
          <a:bodyPr rot="0" spcFirstLastPara="0" vert="horz" wrap="square" lIns="91440" tIns="45720" rIns="91440" bIns="45720" numCol="1" spcCol="0" rtlCol="0" fromWordArt="0" anchor="t" anchorCtr="0" forceAA="0" compatLnSpc="1">
            <a:prstTxWarp prst="textNoShape">
              <a:avLst/>
            </a:prstTxWarp>
            <a:noAutofit/>
          </a:bodyPr>
          <a:lstStyle/>
          <a:p>
            <a:pPr algn="just"/>
            <a:r>
              <a:rPr lang="ja-JP" altLang="en-US" sz="1050" kern="100">
                <a:latin typeface="游明朝" panose="02020400000000000000" pitchFamily="18" charset="-128"/>
                <a:ea typeface="游明朝" panose="02020400000000000000" pitchFamily="18" charset="-128"/>
                <a:cs typeface="Times New Roman" panose="02020603050405020304" pitchFamily="18" charset="0"/>
              </a:rPr>
              <a:t>　　　　　</a:t>
            </a:r>
          </a:p>
        </p:txBody>
      </p:sp>
      <p:sp>
        <p:nvSpPr>
          <p:cNvPr id="82" name="テキスト ボックス 1130688140"/>
          <p:cNvSpPr txBox="1"/>
          <p:nvPr/>
        </p:nvSpPr>
        <p:spPr>
          <a:xfrm>
            <a:off x="6315075" y="8856105"/>
            <a:ext cx="6804000" cy="270000"/>
          </a:xfrm>
          <a:prstGeom prst="rect">
            <a:avLst/>
          </a:prstGeom>
          <a:solidFill>
            <a:srgbClr val="00A84C"/>
          </a:solid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algn="just"/>
            <a:r>
              <a:rPr lang="ja-JP" altLang="en-US" sz="1200" kern="100" dirty="0" smtClean="0">
                <a:solidFill>
                  <a:srgbClr val="FFFFFF"/>
                </a:solidFill>
                <a:latin typeface="游明朝" panose="02020400000000000000" pitchFamily="18" charset="-128"/>
                <a:ea typeface="HGP創英角ｺﾞｼｯｸUB" panose="020B0900000000000000" pitchFamily="50" charset="-128"/>
                <a:cs typeface="Times New Roman" panose="02020603050405020304" pitchFamily="18" charset="0"/>
              </a:rPr>
              <a:t>４　空き家</a:t>
            </a:r>
            <a:r>
              <a:rPr lang="ja-JP" altLang="en-US" sz="1200" kern="100" dirty="0">
                <a:solidFill>
                  <a:srgbClr val="FFFFFF"/>
                </a:solidFill>
                <a:latin typeface="游明朝" panose="02020400000000000000" pitchFamily="18" charset="-128"/>
                <a:ea typeface="HGP創英角ｺﾞｼｯｸUB" panose="020B0900000000000000" pitchFamily="50" charset="-128"/>
                <a:cs typeface="Times New Roman" panose="02020603050405020304" pitchFamily="18" charset="0"/>
              </a:rPr>
              <a:t>等対策の推進</a:t>
            </a:r>
            <a:r>
              <a:rPr lang="ja-JP" altLang="en-US" sz="1200" kern="100" dirty="0" smtClean="0">
                <a:solidFill>
                  <a:srgbClr val="FFFFFF"/>
                </a:solidFill>
                <a:latin typeface="游明朝" panose="02020400000000000000" pitchFamily="18" charset="-128"/>
                <a:ea typeface="HGP創英角ｺﾞｼｯｸUB" panose="020B0900000000000000" pitchFamily="50" charset="-128"/>
                <a:cs typeface="Times New Roman" panose="02020603050405020304" pitchFamily="18" charset="0"/>
              </a:rPr>
              <a:t>体制（第６章）</a:t>
            </a:r>
            <a:endParaRPr lang="ja-JP" altLang="en-US" sz="1050" kern="100" dirty="0">
              <a:latin typeface="游明朝" panose="02020400000000000000" pitchFamily="18" charset="-128"/>
              <a:ea typeface="游明朝" panose="02020400000000000000" pitchFamily="18" charset="-128"/>
              <a:cs typeface="Times New Roman" panose="02020603050405020304" pitchFamily="18" charset="0"/>
            </a:endParaRPr>
          </a:p>
        </p:txBody>
      </p:sp>
      <p:sp>
        <p:nvSpPr>
          <p:cNvPr id="83" name="テキスト ボックス 1059832681"/>
          <p:cNvSpPr txBox="1"/>
          <p:nvPr/>
        </p:nvSpPr>
        <p:spPr>
          <a:xfrm>
            <a:off x="6431955" y="9116232"/>
            <a:ext cx="3350679" cy="588155"/>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algn="just"/>
            <a:r>
              <a:rPr lang="ja-JP" altLang="en-US" sz="105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＜庁内連携体制の構築＞</a:t>
            </a:r>
          </a:p>
          <a:p>
            <a:pPr marL="133350" indent="-133350" algn="just"/>
            <a:r>
              <a:rPr lang="ja-JP" altLang="en-US" sz="105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・ダム対策課が中心となり、庁内関係部署及び自治会、専門家団体と連携を図る</a:t>
            </a:r>
          </a:p>
        </p:txBody>
      </p:sp>
      <p:sp>
        <p:nvSpPr>
          <p:cNvPr id="84" name="テキスト ボックス 730904383"/>
          <p:cNvSpPr txBox="1"/>
          <p:nvPr/>
        </p:nvSpPr>
        <p:spPr>
          <a:xfrm>
            <a:off x="9899514" y="9116232"/>
            <a:ext cx="2681337" cy="520765"/>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algn="just"/>
            <a:r>
              <a:rPr lang="ja-JP" altLang="en-US" sz="105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＜計画の進捗管理と見直し＞</a:t>
            </a:r>
          </a:p>
          <a:p>
            <a:pPr marL="133350" indent="-133350" algn="just"/>
            <a:r>
              <a:rPr lang="ja-JP" altLang="en-US" sz="105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a:t>
            </a:r>
            <a:r>
              <a:rPr lang="en-US" sz="105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PDCA</a:t>
            </a:r>
            <a:r>
              <a:rPr lang="ja-JP" altLang="en-US" sz="105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サイクルによる計画管理</a:t>
            </a:r>
          </a:p>
        </p:txBody>
      </p:sp>
      <p:sp>
        <p:nvSpPr>
          <p:cNvPr id="2058" name="テキスト ボックス 1"/>
          <p:cNvSpPr txBox="1">
            <a:spLocks noChangeArrowheads="1"/>
          </p:cNvSpPr>
          <p:nvPr/>
        </p:nvSpPr>
        <p:spPr bwMode="auto">
          <a:xfrm>
            <a:off x="132045" y="7029782"/>
            <a:ext cx="2808000" cy="1646238"/>
          </a:xfrm>
          <a:prstGeom prst="rect">
            <a:avLst/>
          </a:prstGeom>
          <a:noFill/>
          <a:ln>
            <a:noFill/>
          </a:ln>
        </p:spPr>
        <p:txBody>
          <a:bodyPr vert="horz" wrap="square" lIns="91440" tIns="45720" rIns="91440" bIns="45720" numCol="1" anchor="t" anchorCtr="0" compatLnSpc="1">
            <a:prstTxWarp prst="textNoShape">
              <a:avLst/>
            </a:prstTxWarp>
          </a:bodyPr>
          <a:lstStyle/>
          <a:p>
            <a:pPr defTabSz="914400" eaLnBrk="0" fontAlgn="base" hangingPunct="0">
              <a:spcBef>
                <a:spcPct val="0"/>
              </a:spcBef>
              <a:spcAft>
                <a:spcPct val="0"/>
              </a:spcAft>
            </a:pPr>
            <a:r>
              <a:rPr kumimoji="0" lang="ja-JP" altLang="ja-JP" sz="1000" dirty="0">
                <a:latin typeface="HG丸ｺﾞｼｯｸM-PRO" panose="020F0600000000000000" pitchFamily="50" charset="-128"/>
                <a:ea typeface="HG丸ｺﾞｼｯｸM-PRO" panose="020F0600000000000000" pitchFamily="50" charset="-128"/>
                <a:cs typeface="Times New Roman" panose="02020603050405020304" pitchFamily="18" charset="0"/>
              </a:rPr>
              <a:t>＜計画策定の背景＞</a:t>
            </a:r>
            <a:endParaRPr kumimoji="0" lang="ja-JP" altLang="ja-JP" sz="800" dirty="0"/>
          </a:p>
          <a:p>
            <a:pPr defTabSz="914400" eaLnBrk="0" fontAlgn="base" hangingPunct="0">
              <a:spcBef>
                <a:spcPct val="0"/>
              </a:spcBef>
              <a:spcAft>
                <a:spcPct val="0"/>
              </a:spcAft>
            </a:pPr>
            <a:r>
              <a:rPr kumimoji="0" lang="ja-JP" altLang="en-US" sz="10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　</a:t>
            </a:r>
            <a:r>
              <a:rPr kumimoji="0" lang="ja-JP" altLang="ja-JP" sz="10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今後</a:t>
            </a:r>
            <a:r>
              <a:rPr kumimoji="0" lang="ja-JP" altLang="ja-JP" sz="1000" dirty="0">
                <a:latin typeface="HG丸ｺﾞｼｯｸM-PRO" panose="020F0600000000000000" pitchFamily="50" charset="-128"/>
                <a:ea typeface="HG丸ｺﾞｼｯｸM-PRO" panose="020F0600000000000000" pitchFamily="50" charset="-128"/>
                <a:cs typeface="Times New Roman" panose="02020603050405020304" pitchFamily="18" charset="0"/>
              </a:rPr>
              <a:t>さらなる空き家の増加が予想され、行政だけでなく地域住民や専門家等と連携して総合的に対応していくために</a:t>
            </a:r>
            <a:r>
              <a:rPr kumimoji="0" lang="ja-JP" altLang="ja-JP" sz="10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策定</a:t>
            </a:r>
            <a:endParaRPr kumimoji="0" lang="en-US" altLang="ja-JP" sz="10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defTabSz="914400" eaLnBrk="0" fontAlgn="base" hangingPunct="0">
              <a:spcBef>
                <a:spcPct val="0"/>
              </a:spcBef>
              <a:spcAft>
                <a:spcPct val="0"/>
              </a:spcAft>
            </a:pPr>
            <a:endParaRPr kumimoji="0" lang="ja-JP" altLang="ja-JP" sz="800" dirty="0"/>
          </a:p>
          <a:p>
            <a:pPr defTabSz="914400" eaLnBrk="0" fontAlgn="base" hangingPunct="0">
              <a:spcBef>
                <a:spcPct val="0"/>
              </a:spcBef>
              <a:spcAft>
                <a:spcPct val="0"/>
              </a:spcAft>
            </a:pPr>
            <a:r>
              <a:rPr kumimoji="0" lang="ja-JP" altLang="ja-JP" sz="1000" dirty="0">
                <a:latin typeface="HG丸ｺﾞｼｯｸM-PRO" panose="020F0600000000000000" pitchFamily="50" charset="-128"/>
                <a:ea typeface="HG丸ｺﾞｼｯｸM-PRO" panose="020F0600000000000000" pitchFamily="50" charset="-128"/>
                <a:cs typeface="Times New Roman" panose="02020603050405020304" pitchFamily="18" charset="0"/>
              </a:rPr>
              <a:t>＜計画の位置づけ＞</a:t>
            </a:r>
            <a:endParaRPr kumimoji="0" lang="ja-JP" altLang="ja-JP" sz="800" dirty="0"/>
          </a:p>
          <a:p>
            <a:pPr defTabSz="914400" eaLnBrk="0" fontAlgn="base" hangingPunct="0">
              <a:spcBef>
                <a:spcPct val="0"/>
              </a:spcBef>
              <a:spcAft>
                <a:spcPct val="0"/>
              </a:spcAft>
            </a:pPr>
            <a:r>
              <a:rPr kumimoji="0" lang="ja-JP" altLang="en-US" sz="10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　</a:t>
            </a:r>
            <a:r>
              <a:rPr kumimoji="0" lang="ja-JP" altLang="ja-JP" sz="10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空</a:t>
            </a:r>
            <a:r>
              <a:rPr kumimoji="0" lang="ja-JP" altLang="ja-JP" sz="1000" dirty="0">
                <a:latin typeface="HG丸ｺﾞｼｯｸM-PRO" panose="020F0600000000000000" pitchFamily="50" charset="-128"/>
                <a:ea typeface="HG丸ｺﾞｼｯｸM-PRO" panose="020F0600000000000000" pitchFamily="50" charset="-128"/>
                <a:cs typeface="Times New Roman" panose="02020603050405020304" pitchFamily="18" charset="0"/>
              </a:rPr>
              <a:t>家法第７条第１項の規定に</a:t>
            </a:r>
            <a:r>
              <a:rPr kumimoji="0" lang="ja-JP" altLang="ja-JP" sz="10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基づ</a:t>
            </a:r>
            <a:r>
              <a:rPr kumimoji="0" lang="ja-JP" altLang="en-US" sz="10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き、空き家等に関する対策を総合的かつ計画的に実施するため策定</a:t>
            </a:r>
            <a:endParaRPr kumimoji="0" lang="ja-JP" altLang="ja-JP" sz="800" dirty="0"/>
          </a:p>
          <a:p>
            <a:pPr defTabSz="914400" eaLnBrk="0" fontAlgn="base" hangingPunct="0">
              <a:spcBef>
                <a:spcPct val="0"/>
              </a:spcBef>
              <a:spcAft>
                <a:spcPct val="0"/>
              </a:spcAft>
            </a:pPr>
            <a:endParaRPr kumimoji="0" lang="ja-JP" altLang="ja-JP" sz="1800" dirty="0">
              <a:latin typeface="Arial" panose="020B0604020202020204" pitchFamily="34" charset="0"/>
            </a:endParaRPr>
          </a:p>
        </p:txBody>
      </p:sp>
      <p:sp>
        <p:nvSpPr>
          <p:cNvPr id="2059" name="テキスト ボックス 2"/>
          <p:cNvSpPr txBox="1">
            <a:spLocks noChangeArrowheads="1"/>
          </p:cNvSpPr>
          <p:nvPr/>
        </p:nvSpPr>
        <p:spPr bwMode="auto">
          <a:xfrm>
            <a:off x="6315075" y="456634"/>
            <a:ext cx="6804000" cy="8220955"/>
          </a:xfrm>
          <a:prstGeom prst="rect">
            <a:avLst/>
          </a:prstGeom>
          <a:solidFill>
            <a:srgbClr val="FFFFFF"/>
          </a:solidFill>
          <a:ln w="6350">
            <a:solidFill>
              <a:srgbClr val="000000"/>
            </a:solidFill>
            <a:miter lim="800000"/>
            <a:headEnd/>
            <a:tailEnd/>
          </a:ln>
        </p:spPr>
        <p:txBody>
          <a:bodyPr vert="horz" wrap="square" lIns="91440" tIns="45720" rIns="91440" bIns="45720" numCol="1" anchor="t" anchorCtr="0" compatLnSpc="1">
            <a:prstTxWarp prst="textNoShape">
              <a:avLst/>
            </a:prstTxWarp>
          </a:bodyPr>
          <a:lstStyle/>
          <a:p>
            <a:pPr defTabSz="914400" eaLnBrk="0" fontAlgn="base" hangingPunct="0">
              <a:spcBef>
                <a:spcPct val="0"/>
              </a:spcBef>
              <a:spcAft>
                <a:spcPct val="0"/>
              </a:spcAft>
            </a:pPr>
            <a:r>
              <a:rPr kumimoji="0" lang="ja-JP" altLang="ja-JP" sz="1000">
                <a:latin typeface="HG丸ｺﾞｼｯｸM-PRO" panose="020F0600000000000000" pitchFamily="50" charset="-128"/>
                <a:ea typeface="HG丸ｺﾞｼｯｸM-PRO" panose="020F0600000000000000" pitchFamily="50" charset="-128"/>
                <a:cs typeface="Times New Roman" panose="02020603050405020304" pitchFamily="18" charset="0"/>
              </a:rPr>
              <a:t>移住・</a:t>
            </a:r>
            <a:endParaRPr kumimoji="0" lang="ja-JP" altLang="ja-JP" sz="1800">
              <a:latin typeface="Arial" panose="020B0604020202020204" pitchFamily="34" charset="0"/>
            </a:endParaRPr>
          </a:p>
        </p:txBody>
      </p:sp>
      <p:sp>
        <p:nvSpPr>
          <p:cNvPr id="2060" name="テキスト ボックス 688495394"/>
          <p:cNvSpPr txBox="1">
            <a:spLocks noChangeArrowheads="1"/>
          </p:cNvSpPr>
          <p:nvPr/>
        </p:nvSpPr>
        <p:spPr bwMode="auto">
          <a:xfrm>
            <a:off x="132045" y="736126"/>
            <a:ext cx="3973039" cy="1176328"/>
          </a:xfrm>
          <a:prstGeom prst="rect">
            <a:avLst/>
          </a:prstGeom>
          <a:noFill/>
          <a:ln>
            <a:noFill/>
          </a:ln>
        </p:spPr>
        <p:txBody>
          <a:bodyPr vert="horz" wrap="square" lIns="91440" tIns="45720" rIns="91440" bIns="45720" numCol="1" anchor="t" anchorCtr="0" compatLnSpc="1">
            <a:prstTxWarp prst="textNoShape">
              <a:avLst/>
            </a:prstTxWarp>
          </a:bodyPr>
          <a:lstStyle/>
          <a:p>
            <a:pPr defTabSz="914400" eaLnBrk="0" fontAlgn="base" hangingPunct="0">
              <a:spcBef>
                <a:spcPct val="0"/>
              </a:spcBef>
              <a:spcAft>
                <a:spcPct val="0"/>
              </a:spcAft>
            </a:pPr>
            <a:r>
              <a:rPr kumimoji="0" lang="ja-JP" altLang="ja-JP" sz="10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a:t>
            </a:r>
            <a:r>
              <a:rPr lang="ja-JP" altLang="en-US" sz="10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人口及び住宅ストックの推移</a:t>
            </a:r>
            <a:r>
              <a:rPr kumimoji="0" lang="ja-JP" altLang="ja-JP" sz="10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a:t>
            </a:r>
            <a:endParaRPr kumimoji="0" lang="ja-JP" altLang="ja-JP" sz="800" dirty="0"/>
          </a:p>
          <a:p>
            <a:pPr defTabSz="914400" eaLnBrk="0" fontAlgn="base" hangingPunct="0">
              <a:spcBef>
                <a:spcPct val="0"/>
              </a:spcBef>
              <a:spcAft>
                <a:spcPct val="0"/>
              </a:spcAft>
            </a:pPr>
            <a:r>
              <a:rPr lang="ja-JP" altLang="en-US" sz="10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・本村は人口減少、高齢化が進展しており、今後の空き家等の</a:t>
            </a:r>
            <a:endParaRPr lang="en-US" altLang="ja-JP" sz="10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defTabSz="914400" eaLnBrk="0" fontAlgn="base" hangingPunct="0">
              <a:spcBef>
                <a:spcPct val="0"/>
              </a:spcBef>
              <a:spcAft>
                <a:spcPct val="0"/>
              </a:spcAft>
            </a:pPr>
            <a:r>
              <a:rPr lang="ja-JP" altLang="en-US" sz="1000" dirty="0">
                <a:latin typeface="HG丸ｺﾞｼｯｸM-PRO" panose="020F0600000000000000" pitchFamily="50" charset="-128"/>
                <a:ea typeface="HG丸ｺﾞｼｯｸM-PRO" panose="020F0600000000000000" pitchFamily="50" charset="-128"/>
                <a:cs typeface="Times New Roman" panose="02020603050405020304" pitchFamily="18" charset="0"/>
              </a:rPr>
              <a:t>　</a:t>
            </a:r>
            <a:r>
              <a:rPr lang="ja-JP" altLang="en-US" sz="10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増加に影響を及ぼすことが懸念される。</a:t>
            </a:r>
            <a:endParaRPr lang="en-US" altLang="ja-JP" sz="10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defTabSz="914400" eaLnBrk="0" fontAlgn="base" hangingPunct="0">
              <a:spcBef>
                <a:spcPct val="0"/>
              </a:spcBef>
              <a:spcAft>
                <a:spcPct val="0"/>
              </a:spcAft>
            </a:pPr>
            <a:r>
              <a:rPr kumimoji="0" lang="ja-JP" altLang="en-US" sz="10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・持ち家</a:t>
            </a:r>
            <a:r>
              <a:rPr lang="ja-JP" altLang="en-US" sz="10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に居住している世帯は平成</a:t>
            </a:r>
            <a:r>
              <a:rPr lang="en-US" altLang="ja-JP" sz="10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27</a:t>
            </a:r>
            <a:r>
              <a:rPr lang="ja-JP" altLang="en-US" sz="10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年の</a:t>
            </a:r>
            <a:r>
              <a:rPr lang="en-US" altLang="ja-JP" sz="10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395</a:t>
            </a:r>
            <a:r>
              <a:rPr lang="ja-JP" altLang="en-US" sz="10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世帯から令和２</a:t>
            </a:r>
            <a:endParaRPr lang="en-US" altLang="ja-JP" sz="10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defTabSz="914400" eaLnBrk="0" fontAlgn="base" hangingPunct="0">
              <a:spcBef>
                <a:spcPct val="0"/>
              </a:spcBef>
              <a:spcAft>
                <a:spcPct val="0"/>
              </a:spcAft>
            </a:pPr>
            <a:r>
              <a:rPr lang="ja-JP" altLang="en-US" sz="1000" dirty="0">
                <a:latin typeface="HG丸ｺﾞｼｯｸM-PRO" panose="020F0600000000000000" pitchFamily="50" charset="-128"/>
                <a:ea typeface="HG丸ｺﾞｼｯｸM-PRO" panose="020F0600000000000000" pitchFamily="50" charset="-128"/>
                <a:cs typeface="Times New Roman" panose="02020603050405020304" pitchFamily="18" charset="0"/>
              </a:rPr>
              <a:t>　</a:t>
            </a:r>
            <a:r>
              <a:rPr lang="ja-JP" altLang="en-US" sz="10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年には</a:t>
            </a:r>
            <a:r>
              <a:rPr lang="en-US" altLang="ja-JP" sz="10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348</a:t>
            </a:r>
            <a:r>
              <a:rPr lang="ja-JP" altLang="en-US" sz="10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世帯（▲</a:t>
            </a:r>
            <a:r>
              <a:rPr lang="en-US" altLang="ja-JP" sz="10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47</a:t>
            </a:r>
            <a:r>
              <a:rPr lang="ja-JP" altLang="en-US" sz="10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）に減少しているが、戸建て住宅数は</a:t>
            </a:r>
            <a:endParaRPr lang="en-US" altLang="ja-JP" sz="10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defTabSz="914400" eaLnBrk="0" fontAlgn="base" hangingPunct="0">
              <a:spcBef>
                <a:spcPct val="0"/>
              </a:spcBef>
              <a:spcAft>
                <a:spcPct val="0"/>
              </a:spcAft>
            </a:pPr>
            <a:r>
              <a:rPr lang="ja-JP" altLang="en-US" sz="1000" dirty="0">
                <a:latin typeface="HG丸ｺﾞｼｯｸM-PRO" panose="020F0600000000000000" pitchFamily="50" charset="-128"/>
                <a:ea typeface="HG丸ｺﾞｼｯｸM-PRO" panose="020F0600000000000000" pitchFamily="50" charset="-128"/>
                <a:cs typeface="Times New Roman" panose="02020603050405020304" pitchFamily="18" charset="0"/>
              </a:rPr>
              <a:t>　</a:t>
            </a:r>
            <a:r>
              <a:rPr lang="ja-JP" altLang="en-US" sz="10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平成</a:t>
            </a:r>
            <a:r>
              <a:rPr lang="en-US" altLang="ja-JP" sz="10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27</a:t>
            </a:r>
            <a:r>
              <a:rPr lang="ja-JP" altLang="en-US" sz="10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年</a:t>
            </a:r>
            <a:r>
              <a:rPr lang="en-US" altLang="ja-JP" sz="10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503</a:t>
            </a:r>
            <a:r>
              <a:rPr lang="ja-JP" altLang="en-US" sz="10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戸から令和２年</a:t>
            </a:r>
            <a:r>
              <a:rPr lang="en-US" altLang="ja-JP" sz="10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502</a:t>
            </a:r>
            <a:r>
              <a:rPr lang="ja-JP" altLang="en-US" sz="10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戸（▲</a:t>
            </a:r>
            <a:r>
              <a:rPr lang="en-US" altLang="ja-JP" sz="10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1</a:t>
            </a:r>
            <a:r>
              <a:rPr lang="ja-JP" altLang="en-US" sz="10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）と変化が小さく、</a:t>
            </a:r>
            <a:endParaRPr lang="en-US" altLang="ja-JP" sz="10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defTabSz="914400" eaLnBrk="0" fontAlgn="base" hangingPunct="0">
              <a:spcBef>
                <a:spcPct val="0"/>
              </a:spcBef>
              <a:spcAft>
                <a:spcPct val="0"/>
              </a:spcAft>
            </a:pPr>
            <a:r>
              <a:rPr lang="ja-JP" altLang="en-US" sz="1000" dirty="0">
                <a:latin typeface="HG丸ｺﾞｼｯｸM-PRO" panose="020F0600000000000000" pitchFamily="50" charset="-128"/>
                <a:ea typeface="HG丸ｺﾞｼｯｸM-PRO" panose="020F0600000000000000" pitchFamily="50" charset="-128"/>
                <a:cs typeface="Times New Roman" panose="02020603050405020304" pitchFamily="18" charset="0"/>
              </a:rPr>
              <a:t>　</a:t>
            </a:r>
            <a:r>
              <a:rPr lang="ja-JP" altLang="en-US" sz="10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居住されていない住宅が増加傾向にあると推察される。</a:t>
            </a:r>
            <a:endParaRPr kumimoji="0" lang="ja-JP" altLang="en-US" sz="1800" dirty="0">
              <a:latin typeface="Arial" panose="020B0604020202020204" pitchFamily="34" charset="0"/>
            </a:endParaRPr>
          </a:p>
        </p:txBody>
      </p:sp>
      <p:pic>
        <p:nvPicPr>
          <p:cNvPr id="2179" name="図 4"/>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832047" y="1352051"/>
            <a:ext cx="1875652" cy="1853363"/>
          </a:xfrm>
          <a:prstGeom prst="rect">
            <a:avLst/>
          </a:prstGeom>
          <a:noFill/>
          <a:extLst>
            <a:ext uri="{909E8E84-426E-40DD-AFC4-6F175D3DCCD1}">
              <a14:hiddenFill xmlns:a14="http://schemas.microsoft.com/office/drawing/2010/main">
                <a:solidFill>
                  <a:srgbClr val="FFFFFF"/>
                </a:solidFill>
              </a14:hiddenFill>
            </a:ext>
          </a:extLst>
        </p:spPr>
      </p:pic>
      <p:sp>
        <p:nvSpPr>
          <p:cNvPr id="2061" name="テキスト ボックス 645626464"/>
          <p:cNvSpPr txBox="1">
            <a:spLocks noChangeArrowheads="1"/>
          </p:cNvSpPr>
          <p:nvPr/>
        </p:nvSpPr>
        <p:spPr bwMode="auto">
          <a:xfrm>
            <a:off x="149804" y="2852970"/>
            <a:ext cx="5548473" cy="685028"/>
          </a:xfrm>
          <a:prstGeom prst="rect">
            <a:avLst/>
          </a:prstGeom>
          <a:noFill/>
          <a:ln>
            <a:noFill/>
          </a:ln>
        </p:spPr>
        <p:txBody>
          <a:bodyPr vert="horz" wrap="square" lIns="91440" tIns="45720" rIns="91440" bIns="45720" numCol="1" anchor="t" anchorCtr="0" compatLnSpc="1">
            <a:prstTxWarp prst="textNoShape">
              <a:avLst/>
            </a:prstTxWarp>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defTabSz="914400"/>
            <a:r>
              <a:rPr kumimoji="0" lang="ja-JP" altLang="ja-JP" sz="1000" dirty="0">
                <a:latin typeface="HG丸ｺﾞｼｯｸM-PRO" panose="020F0600000000000000" pitchFamily="50" charset="-128"/>
                <a:ea typeface="HG丸ｺﾞｼｯｸM-PRO" panose="020F0600000000000000" pitchFamily="50" charset="-128"/>
                <a:cs typeface="Times New Roman" panose="02020603050405020304" pitchFamily="18" charset="0"/>
              </a:rPr>
              <a:t>＜空き家等の現状＞</a:t>
            </a:r>
            <a:endParaRPr kumimoji="0" lang="ja-JP" altLang="ja-JP" sz="800" dirty="0"/>
          </a:p>
          <a:p>
            <a:pPr defTabSz="914400"/>
            <a:r>
              <a:rPr kumimoji="0" lang="ja-JP" altLang="ja-JP" sz="1000" dirty="0">
                <a:latin typeface="HG丸ｺﾞｼｯｸM-PRO" panose="020F0600000000000000" pitchFamily="50" charset="-128"/>
                <a:ea typeface="HG丸ｺﾞｼｯｸM-PRO" panose="020F0600000000000000" pitchFamily="50" charset="-128"/>
                <a:cs typeface="Times New Roman" panose="02020603050405020304" pitchFamily="18" charset="0"/>
              </a:rPr>
              <a:t>・令和５年度の実態調査によると村内の空き家</a:t>
            </a:r>
            <a:r>
              <a:rPr kumimoji="0" lang="ja-JP" altLang="ja-JP" sz="10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は</a:t>
            </a:r>
            <a:r>
              <a:rPr kumimoji="0" lang="en-US" altLang="ja-JP" sz="1000" b="1" dirty="0" smtClean="0">
                <a:solidFill>
                  <a:srgbClr val="FF0000"/>
                </a:solidFill>
                <a:latin typeface="HG丸ｺﾞｼｯｸM-PRO" panose="020F0600000000000000" pitchFamily="50" charset="-128"/>
                <a:ea typeface="HG丸ｺﾞｼｯｸM-PRO" panose="020F0600000000000000" pitchFamily="50" charset="-128"/>
                <a:cs typeface="Times New Roman" panose="02020603050405020304" pitchFamily="18" charset="0"/>
              </a:rPr>
              <a:t>150</a:t>
            </a:r>
            <a:r>
              <a:rPr kumimoji="0" lang="ja-JP" altLang="en-US" sz="1000" b="1" dirty="0" smtClean="0">
                <a:solidFill>
                  <a:srgbClr val="FF0000"/>
                </a:solidFill>
                <a:latin typeface="HG丸ｺﾞｼｯｸM-PRO" panose="020F0600000000000000" pitchFamily="50" charset="-128"/>
                <a:ea typeface="HG丸ｺﾞｼｯｸM-PRO" panose="020F0600000000000000" pitchFamily="50" charset="-128"/>
                <a:cs typeface="Times New Roman" panose="02020603050405020304" pitchFamily="18" charset="0"/>
              </a:rPr>
              <a:t>戸</a:t>
            </a:r>
            <a:r>
              <a:rPr kumimoji="0" lang="ja-JP" altLang="en-US" sz="1000" dirty="0">
                <a:latin typeface="HG丸ｺﾞｼｯｸM-PRO" panose="020F0600000000000000" pitchFamily="50" charset="-128"/>
                <a:ea typeface="HG丸ｺﾞｼｯｸM-PRO" panose="020F0600000000000000" pitchFamily="50" charset="-128"/>
                <a:cs typeface="Times New Roman" panose="02020603050405020304" pitchFamily="18" charset="0"/>
              </a:rPr>
              <a:t>。</a:t>
            </a:r>
            <a:endParaRPr kumimoji="0" lang="ja-JP" altLang="en-US" sz="800" dirty="0"/>
          </a:p>
          <a:p>
            <a:pPr defTabSz="914400"/>
            <a:r>
              <a:rPr kumimoji="0" lang="ja-JP" altLang="en-US" sz="1000" dirty="0">
                <a:latin typeface="HG丸ｺﾞｼｯｸM-PRO" panose="020F0600000000000000" pitchFamily="50" charset="-128"/>
                <a:ea typeface="HG丸ｺﾞｼｯｸM-PRO" panose="020F0600000000000000" pitchFamily="50" charset="-128"/>
                <a:cs typeface="Times New Roman" panose="02020603050405020304" pitchFamily="18" charset="0"/>
              </a:rPr>
              <a:t>　このうち居住に適さないまたは居住に多くの修繕が必要とされる空き家</a:t>
            </a:r>
            <a:r>
              <a:rPr kumimoji="0" lang="en-US" altLang="ja-JP" sz="1000" dirty="0">
                <a:latin typeface="HG丸ｺﾞｼｯｸM-PRO" panose="020F0600000000000000" pitchFamily="50" charset="-128"/>
                <a:ea typeface="HG丸ｺﾞｼｯｸM-PRO" panose="020F0600000000000000" pitchFamily="50" charset="-128"/>
                <a:cs typeface="Times New Roman" panose="02020603050405020304" pitchFamily="18" charset="0"/>
              </a:rPr>
              <a:t>65</a:t>
            </a:r>
            <a:r>
              <a:rPr kumimoji="0" lang="ja-JP" altLang="en-US" sz="1000" dirty="0">
                <a:latin typeface="HG丸ｺﾞｼｯｸM-PRO" panose="020F0600000000000000" pitchFamily="50" charset="-128"/>
                <a:ea typeface="HG丸ｺﾞｼｯｸM-PRO" panose="020F0600000000000000" pitchFamily="50" charset="-128"/>
                <a:cs typeface="Times New Roman" panose="02020603050405020304" pitchFamily="18" charset="0"/>
              </a:rPr>
              <a:t>戸</a:t>
            </a:r>
            <a:r>
              <a:rPr kumimoji="0" lang="ja-JP" altLang="en-US" sz="10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a:t>
            </a:r>
            <a:endParaRPr kumimoji="0" lang="en-US" altLang="ja-JP" sz="10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defTabSz="914400"/>
            <a:r>
              <a:rPr lang="ja-JP" altLang="en-US" sz="1000" dirty="0">
                <a:latin typeface="HG丸ｺﾞｼｯｸM-PRO" panose="020F0600000000000000" pitchFamily="50" charset="-128"/>
                <a:ea typeface="HG丸ｺﾞｼｯｸM-PRO" panose="020F0600000000000000" pitchFamily="50" charset="-128"/>
                <a:cs typeface="Times New Roman" panose="02020603050405020304" pitchFamily="18" charset="0"/>
              </a:rPr>
              <a:t>　</a:t>
            </a:r>
            <a:r>
              <a:rPr kumimoji="0" lang="ja-JP" altLang="en-US" sz="10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倒壊</a:t>
            </a:r>
            <a:r>
              <a:rPr kumimoji="0" lang="ja-JP" altLang="en-US" sz="1000" dirty="0">
                <a:latin typeface="HG丸ｺﾞｼｯｸM-PRO" panose="020F0600000000000000" pitchFamily="50" charset="-128"/>
                <a:ea typeface="HG丸ｺﾞｼｯｸM-PRO" panose="020F0600000000000000" pitchFamily="50" charset="-128"/>
                <a:cs typeface="Times New Roman" panose="02020603050405020304" pitchFamily="18" charset="0"/>
              </a:rPr>
              <a:t>の危険がある空き家</a:t>
            </a:r>
            <a:r>
              <a:rPr kumimoji="0" lang="ja-JP" altLang="en-US" sz="10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は</a:t>
            </a:r>
            <a:r>
              <a:rPr kumimoji="0" lang="en-US" altLang="ja-JP" sz="10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34</a:t>
            </a:r>
            <a:r>
              <a:rPr kumimoji="0" lang="ja-JP" altLang="en-US" sz="10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戸</a:t>
            </a:r>
            <a:r>
              <a:rPr kumimoji="0" lang="ja-JP" altLang="en-US" sz="1000" dirty="0">
                <a:latin typeface="HG丸ｺﾞｼｯｸM-PRO" panose="020F0600000000000000" pitchFamily="50" charset="-128"/>
                <a:ea typeface="HG丸ｺﾞｼｯｸM-PRO" panose="020F0600000000000000" pitchFamily="50" charset="-128"/>
                <a:cs typeface="Times New Roman" panose="02020603050405020304" pitchFamily="18" charset="0"/>
              </a:rPr>
              <a:t>と空き家全体の</a:t>
            </a:r>
            <a:r>
              <a:rPr kumimoji="0" lang="en-US" altLang="ja-JP" sz="1000" dirty="0">
                <a:latin typeface="HG丸ｺﾞｼｯｸM-PRO" panose="020F0600000000000000" pitchFamily="50" charset="-128"/>
                <a:ea typeface="HG丸ｺﾞｼｯｸM-PRO" panose="020F0600000000000000" pitchFamily="50" charset="-128"/>
                <a:cs typeface="Times New Roman" panose="02020603050405020304" pitchFamily="18" charset="0"/>
              </a:rPr>
              <a:t>66</a:t>
            </a:r>
            <a:r>
              <a:rPr kumimoji="0" lang="ja-JP" altLang="en-US" sz="1000" dirty="0">
                <a:latin typeface="HG丸ｺﾞｼｯｸM-PRO" panose="020F0600000000000000" pitchFamily="50" charset="-128"/>
                <a:ea typeface="HG丸ｺﾞｼｯｸM-PRO" panose="020F0600000000000000" pitchFamily="50" charset="-128"/>
                <a:cs typeface="Times New Roman" panose="02020603050405020304" pitchFamily="18" charset="0"/>
              </a:rPr>
              <a:t>％を占める。</a:t>
            </a:r>
            <a:endParaRPr kumimoji="0" lang="ja-JP" altLang="en-US" sz="1800" dirty="0"/>
          </a:p>
        </p:txBody>
      </p:sp>
      <p:sp>
        <p:nvSpPr>
          <p:cNvPr id="2063" name="テキスト ボックス 1909247081"/>
          <p:cNvSpPr txBox="1">
            <a:spLocks noChangeArrowheads="1"/>
          </p:cNvSpPr>
          <p:nvPr/>
        </p:nvSpPr>
        <p:spPr bwMode="auto">
          <a:xfrm>
            <a:off x="208359" y="5340259"/>
            <a:ext cx="5472000" cy="936000"/>
          </a:xfrm>
          <a:prstGeom prst="rect">
            <a:avLst/>
          </a:prstGeom>
          <a:noFill/>
          <a:ln>
            <a:solidFill>
              <a:schemeClr val="accent2">
                <a:lumMod val="75000"/>
              </a:schemeClr>
            </a:solidFill>
          </a:ln>
        </p:spPr>
        <p:txBody>
          <a:bodyPr vert="horz" wrap="square" lIns="91440" tIns="45720" rIns="91440" bIns="45720" numCol="1" anchor="ctr" anchorCtr="0" compatLnSpc="1">
            <a:prstTxWarp prst="textNoShape">
              <a:avLst/>
            </a:prstTxWarp>
          </a:bodyPr>
          <a:lstStyle/>
          <a:p>
            <a:pPr defTabSz="914400" eaLnBrk="0" fontAlgn="base" hangingPunct="0">
              <a:spcBef>
                <a:spcPct val="0"/>
              </a:spcBef>
              <a:spcAft>
                <a:spcPct val="0"/>
              </a:spcAft>
            </a:pPr>
            <a:r>
              <a:rPr kumimoji="0" lang="ja-JP" altLang="ja-JP" sz="1100" b="1"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a:t>
            </a:r>
            <a:r>
              <a:rPr kumimoji="0" lang="ja-JP" altLang="ja-JP" sz="1100" b="1" dirty="0">
                <a:latin typeface="HG丸ｺﾞｼｯｸM-PRO" panose="020F0600000000000000" pitchFamily="50" charset="-128"/>
                <a:ea typeface="HG丸ｺﾞｼｯｸM-PRO" panose="020F0600000000000000" pitchFamily="50" charset="-128"/>
                <a:cs typeface="Times New Roman" panose="02020603050405020304" pitchFamily="18" charset="0"/>
              </a:rPr>
              <a:t>空き家放置による平地の活用機会</a:t>
            </a:r>
            <a:r>
              <a:rPr kumimoji="0" lang="ja-JP" altLang="ja-JP" sz="1100" b="1"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の</a:t>
            </a:r>
            <a:r>
              <a:rPr lang="ja-JP" altLang="en-US" sz="1100" b="1" dirty="0">
                <a:latin typeface="HG丸ｺﾞｼｯｸM-PRO" panose="020F0600000000000000" pitchFamily="50" charset="-128"/>
                <a:ea typeface="HG丸ｺﾞｼｯｸM-PRO" panose="020F0600000000000000" pitchFamily="50" charset="-128"/>
                <a:cs typeface="Times New Roman" panose="02020603050405020304" pitchFamily="18" charset="0"/>
              </a:rPr>
              <a:t>損失</a:t>
            </a:r>
            <a:endParaRPr kumimoji="0" lang="ja-JP" altLang="ja-JP" sz="1100" b="1" dirty="0"/>
          </a:p>
          <a:p>
            <a:pPr defTabSz="914400" eaLnBrk="0" fontAlgn="base" hangingPunct="0">
              <a:spcBef>
                <a:spcPct val="0"/>
              </a:spcBef>
              <a:spcAft>
                <a:spcPct val="0"/>
              </a:spcAft>
            </a:pPr>
            <a:r>
              <a:rPr kumimoji="0" lang="ja-JP" altLang="ja-JP" sz="1100" b="1" dirty="0">
                <a:latin typeface="HG丸ｺﾞｼｯｸM-PRO" panose="020F0600000000000000" pitchFamily="50" charset="-128"/>
                <a:ea typeface="HG丸ｺﾞｼｯｸM-PRO" panose="020F0600000000000000" pitchFamily="50" charset="-128"/>
                <a:cs typeface="Times New Roman" panose="02020603050405020304" pitchFamily="18" charset="0"/>
              </a:rPr>
              <a:t>・高齢世帯が多く、今後のさらなる空き家の増加が予想される</a:t>
            </a:r>
            <a:endParaRPr kumimoji="0" lang="ja-JP" altLang="ja-JP" sz="1100" b="1" dirty="0"/>
          </a:p>
          <a:p>
            <a:pPr defTabSz="914400" eaLnBrk="0" fontAlgn="base" hangingPunct="0">
              <a:spcBef>
                <a:spcPct val="0"/>
              </a:spcBef>
              <a:spcAft>
                <a:spcPct val="0"/>
              </a:spcAft>
            </a:pPr>
            <a:r>
              <a:rPr kumimoji="0" lang="ja-JP" altLang="ja-JP" sz="1100" b="1" dirty="0">
                <a:latin typeface="HG丸ｺﾞｼｯｸM-PRO" panose="020F0600000000000000" pitchFamily="50" charset="-128"/>
                <a:ea typeface="HG丸ｺﾞｼｯｸM-PRO" panose="020F0600000000000000" pitchFamily="50" charset="-128"/>
                <a:cs typeface="Times New Roman" panose="02020603050405020304" pitchFamily="18" charset="0"/>
              </a:rPr>
              <a:t>・空家バンクへの登録が進まない</a:t>
            </a:r>
            <a:endParaRPr kumimoji="0" lang="ja-JP" altLang="ja-JP" sz="1100" b="1" dirty="0"/>
          </a:p>
          <a:p>
            <a:pPr defTabSz="914400" eaLnBrk="0" fontAlgn="base" hangingPunct="0">
              <a:spcBef>
                <a:spcPct val="0"/>
              </a:spcBef>
              <a:spcAft>
                <a:spcPct val="0"/>
              </a:spcAft>
            </a:pPr>
            <a:r>
              <a:rPr kumimoji="0" lang="ja-JP" altLang="ja-JP" sz="1100" b="1" dirty="0">
                <a:latin typeface="HG丸ｺﾞｼｯｸM-PRO" panose="020F0600000000000000" pitchFamily="50" charset="-128"/>
                <a:ea typeface="HG丸ｺﾞｼｯｸM-PRO" panose="020F0600000000000000" pitchFamily="50" charset="-128"/>
                <a:cs typeface="Times New Roman" panose="02020603050405020304" pitchFamily="18" charset="0"/>
              </a:rPr>
              <a:t>・空家管理への情報・知識不足、相談先がわからない</a:t>
            </a:r>
            <a:endParaRPr kumimoji="0" lang="ja-JP" altLang="ja-JP" sz="1100" b="1" dirty="0"/>
          </a:p>
          <a:p>
            <a:pPr defTabSz="914400" eaLnBrk="0" fontAlgn="base" hangingPunct="0">
              <a:spcBef>
                <a:spcPct val="0"/>
              </a:spcBef>
              <a:spcAft>
                <a:spcPct val="0"/>
              </a:spcAft>
            </a:pPr>
            <a:r>
              <a:rPr kumimoji="0" lang="ja-JP" altLang="ja-JP" sz="1100" b="1" dirty="0">
                <a:latin typeface="HG丸ｺﾞｼｯｸM-PRO" panose="020F0600000000000000" pitchFamily="50" charset="-128"/>
                <a:ea typeface="HG丸ｺﾞｼｯｸM-PRO" panose="020F0600000000000000" pitchFamily="50" charset="-128"/>
                <a:cs typeface="Times New Roman" panose="02020603050405020304" pitchFamily="18" charset="0"/>
              </a:rPr>
              <a:t>・住宅改修や除却費用の負担が大きく、長期に渡って放置される空家の割合が高い</a:t>
            </a:r>
            <a:endParaRPr kumimoji="0" lang="ja-JP" altLang="ja-JP" sz="1100" b="1" dirty="0">
              <a:latin typeface="Arial" panose="020B0604020202020204" pitchFamily="34" charset="0"/>
            </a:endParaRPr>
          </a:p>
        </p:txBody>
      </p:sp>
      <p:sp>
        <p:nvSpPr>
          <p:cNvPr id="92" name="矢印: 五方向 3"/>
          <p:cNvSpPr/>
          <p:nvPr/>
        </p:nvSpPr>
        <p:spPr>
          <a:xfrm rot="5400000">
            <a:off x="5285485" y="1879112"/>
            <a:ext cx="2520000" cy="288000"/>
          </a:xfrm>
          <a:prstGeom prst="homePlate">
            <a:avLst/>
          </a:pr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vert270" wrap="square" lIns="91440" tIns="45720" rIns="91440" bIns="45720" numCol="1" spcCol="0" rtlCol="0" fromWordArt="0" anchor="ctr" anchorCtr="0" forceAA="0" compatLnSpc="1">
            <a:prstTxWarp prst="textNoShape">
              <a:avLst/>
            </a:prstTxWarp>
            <a:noAutofit/>
          </a:bodyPr>
          <a:lstStyle/>
          <a:p>
            <a:pPr algn="ctr"/>
            <a:r>
              <a:rPr lang="ja-JP" altLang="en-US" sz="1600" b="1" dirty="0" smtClean="0">
                <a:solidFill>
                  <a:schemeClr val="tx1"/>
                </a:solidFill>
              </a:rPr>
              <a:t>居住中</a:t>
            </a:r>
            <a:endParaRPr lang="ja-JP" altLang="en-US" sz="1600" b="1" dirty="0">
              <a:solidFill>
                <a:schemeClr val="tx1"/>
              </a:solidFill>
            </a:endParaRPr>
          </a:p>
        </p:txBody>
      </p:sp>
      <p:sp>
        <p:nvSpPr>
          <p:cNvPr id="93" name="矢印: 山形 11"/>
          <p:cNvSpPr/>
          <p:nvPr/>
        </p:nvSpPr>
        <p:spPr>
          <a:xfrm rot="5400000">
            <a:off x="5006451" y="4808663"/>
            <a:ext cx="3060000" cy="285750"/>
          </a:xfrm>
          <a:prstGeom prst="chevron">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vert270" wrap="square" lIns="91440" tIns="45720" rIns="91440" bIns="45720" numCol="1" spcCol="0" rtlCol="0" fromWordArt="0" anchor="ctr" anchorCtr="0" forceAA="0" compatLnSpc="1">
            <a:prstTxWarp prst="textNoShape">
              <a:avLst/>
            </a:prstTxWarp>
            <a:noAutofit/>
          </a:bodyPr>
          <a:lstStyle/>
          <a:p>
            <a:pPr algn="ctr"/>
            <a:r>
              <a:rPr lang="ja-JP" altLang="en-US" sz="1600" b="1" dirty="0" smtClean="0">
                <a:solidFill>
                  <a:schemeClr val="tx1"/>
                </a:solidFill>
              </a:rPr>
              <a:t>居住可能空き家　</a:t>
            </a:r>
            <a:endParaRPr lang="ja-JP" altLang="en-US" sz="1600" b="1" dirty="0">
              <a:solidFill>
                <a:schemeClr val="tx1"/>
              </a:solidFill>
            </a:endParaRPr>
          </a:p>
        </p:txBody>
      </p:sp>
      <p:sp>
        <p:nvSpPr>
          <p:cNvPr id="94" name="矢印: 山形 22"/>
          <p:cNvSpPr/>
          <p:nvPr/>
        </p:nvSpPr>
        <p:spPr>
          <a:xfrm rot="5400000">
            <a:off x="5504894" y="7294404"/>
            <a:ext cx="2079625" cy="283210"/>
          </a:xfrm>
          <a:prstGeom prst="chevron">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vert270" wrap="square" lIns="91440" tIns="45720" rIns="91440" bIns="45720" numCol="1" spcCol="0" rtlCol="0" fromWordArt="0" anchor="ctr" anchorCtr="0" forceAA="0" compatLnSpc="1">
            <a:prstTxWarp prst="textNoShape">
              <a:avLst/>
            </a:prstTxWarp>
            <a:noAutofit/>
          </a:bodyPr>
          <a:lstStyle/>
          <a:p>
            <a:r>
              <a:rPr lang="ja-JP" altLang="en-US" sz="1600" dirty="0" smtClean="0"/>
              <a:t>管理不全空き家</a:t>
            </a:r>
            <a:endParaRPr lang="ja-JP" altLang="en-US" sz="1600" dirty="0"/>
          </a:p>
        </p:txBody>
      </p:sp>
      <p:grpSp>
        <p:nvGrpSpPr>
          <p:cNvPr id="95" name="グループ化 94"/>
          <p:cNvGrpSpPr>
            <a:grpSpLocks noChangeAspect="1"/>
          </p:cNvGrpSpPr>
          <p:nvPr/>
        </p:nvGrpSpPr>
        <p:grpSpPr>
          <a:xfrm>
            <a:off x="6686311" y="1732541"/>
            <a:ext cx="1080000" cy="675437"/>
            <a:chOff x="0" y="0"/>
            <a:chExt cx="1554480" cy="972185"/>
          </a:xfrm>
        </p:grpSpPr>
        <p:pic>
          <p:nvPicPr>
            <p:cNvPr id="96" name="図 95"/>
            <p:cNvPicPr>
              <a:picLocks noChangeAspect="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0" y="0"/>
              <a:ext cx="1226820" cy="972185"/>
            </a:xfrm>
            <a:prstGeom prst="rect">
              <a:avLst/>
            </a:prstGeom>
            <a:noFill/>
            <a:ln>
              <a:noFill/>
            </a:ln>
          </p:spPr>
        </p:pic>
        <p:pic>
          <p:nvPicPr>
            <p:cNvPr id="97" name="図 96"/>
            <p:cNvPicPr>
              <a:picLocks noChangeAspect="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723900" y="434340"/>
              <a:ext cx="830580" cy="534035"/>
            </a:xfrm>
            <a:prstGeom prst="rect">
              <a:avLst/>
            </a:prstGeom>
            <a:noFill/>
            <a:ln>
              <a:noFill/>
            </a:ln>
          </p:spPr>
        </p:pic>
      </p:grpSp>
      <p:sp>
        <p:nvSpPr>
          <p:cNvPr id="2069" name="テキスト ボックス 38"/>
          <p:cNvSpPr txBox="1">
            <a:spLocks noChangeArrowheads="1"/>
          </p:cNvSpPr>
          <p:nvPr/>
        </p:nvSpPr>
        <p:spPr bwMode="auto">
          <a:xfrm>
            <a:off x="6315075" y="465932"/>
            <a:ext cx="6810375" cy="270000"/>
          </a:xfrm>
          <a:prstGeom prst="rect">
            <a:avLst/>
          </a:prstGeom>
          <a:solidFill>
            <a:srgbClr val="00A84C"/>
          </a:solidFill>
          <a:ln>
            <a:noFill/>
          </a:ln>
          <a:extLs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defTabSz="914400" eaLnBrk="0" fontAlgn="base" hangingPunct="0">
              <a:spcBef>
                <a:spcPct val="0"/>
              </a:spcBef>
              <a:spcAft>
                <a:spcPct val="0"/>
              </a:spcAft>
            </a:pPr>
            <a:r>
              <a:rPr kumimoji="0" lang="ja-JP" altLang="en-US" sz="1200" dirty="0" smtClean="0">
                <a:solidFill>
                  <a:srgbClr val="FFFFFF"/>
                </a:solidFill>
                <a:latin typeface="HGP創英角ｺﾞｼｯｸUB" panose="020B0900000000000000" pitchFamily="50" charset="-128"/>
                <a:ea typeface="HGP創英角ｺﾞｼｯｸUB" panose="020B0900000000000000" pitchFamily="50" charset="-128"/>
                <a:cs typeface="Times New Roman" panose="02020603050405020304" pitchFamily="18" charset="0"/>
              </a:rPr>
              <a:t>３　</a:t>
            </a:r>
            <a:r>
              <a:rPr kumimoji="0" lang="ja-JP" altLang="ja-JP" sz="1200" dirty="0" smtClean="0">
                <a:solidFill>
                  <a:srgbClr val="FFFFFF"/>
                </a:solidFill>
                <a:latin typeface="HGP創英角ｺﾞｼｯｸUB" panose="020B0900000000000000" pitchFamily="50" charset="-128"/>
                <a:ea typeface="HGP創英角ｺﾞｼｯｸUB" panose="020B0900000000000000" pitchFamily="50" charset="-128"/>
                <a:cs typeface="Times New Roman" panose="02020603050405020304" pitchFamily="18" charset="0"/>
              </a:rPr>
              <a:t>空き家</a:t>
            </a:r>
            <a:r>
              <a:rPr kumimoji="0" lang="ja-JP" altLang="ja-JP" sz="1200" dirty="0">
                <a:solidFill>
                  <a:srgbClr val="FFFFFF"/>
                </a:solidFill>
                <a:latin typeface="HGP創英角ｺﾞｼｯｸUB" panose="020B0900000000000000" pitchFamily="50" charset="-128"/>
                <a:ea typeface="HGP創英角ｺﾞｼｯｸUB" panose="020B0900000000000000" pitchFamily="50" charset="-128"/>
                <a:cs typeface="Times New Roman" panose="02020603050405020304" pitchFamily="18" charset="0"/>
              </a:rPr>
              <a:t>対策の取り組み方針と具体的</a:t>
            </a:r>
            <a:r>
              <a:rPr kumimoji="0" lang="ja-JP" altLang="ja-JP" sz="1200" dirty="0" smtClean="0">
                <a:solidFill>
                  <a:srgbClr val="FFFFFF"/>
                </a:solidFill>
                <a:latin typeface="HGP創英角ｺﾞｼｯｸUB" panose="020B0900000000000000" pitchFamily="50" charset="-128"/>
                <a:ea typeface="HGP創英角ｺﾞｼｯｸUB" panose="020B0900000000000000" pitchFamily="50" charset="-128"/>
                <a:cs typeface="Times New Roman" panose="02020603050405020304" pitchFamily="18" charset="0"/>
              </a:rPr>
              <a:t>施策</a:t>
            </a:r>
            <a:r>
              <a:rPr kumimoji="0" lang="ja-JP" altLang="en-US" sz="1200" dirty="0" smtClean="0">
                <a:solidFill>
                  <a:srgbClr val="FFFFFF"/>
                </a:solidFill>
                <a:latin typeface="HGP創英角ｺﾞｼｯｸUB" panose="020B0900000000000000" pitchFamily="50" charset="-128"/>
                <a:ea typeface="HGP創英角ｺﾞｼｯｸUB" panose="020B0900000000000000" pitchFamily="50" charset="-128"/>
                <a:cs typeface="Times New Roman" panose="02020603050405020304" pitchFamily="18" charset="0"/>
              </a:rPr>
              <a:t>（第５章）</a:t>
            </a:r>
            <a:endParaRPr kumimoji="0" lang="ja-JP" altLang="ja-JP" sz="1800" dirty="0">
              <a:latin typeface="Arial" panose="020B0604020202020204" pitchFamily="34" charset="0"/>
            </a:endParaRPr>
          </a:p>
        </p:txBody>
      </p:sp>
      <p:sp>
        <p:nvSpPr>
          <p:cNvPr id="2070" name="テキスト ボックス 39"/>
          <p:cNvSpPr txBox="1">
            <a:spLocks noChangeArrowheads="1"/>
          </p:cNvSpPr>
          <p:nvPr/>
        </p:nvSpPr>
        <p:spPr bwMode="auto">
          <a:xfrm>
            <a:off x="125310" y="6759782"/>
            <a:ext cx="5652000" cy="270000"/>
          </a:xfrm>
          <a:prstGeom prst="rect">
            <a:avLst/>
          </a:prstGeom>
          <a:solidFill>
            <a:srgbClr val="00A84C"/>
          </a:solidFill>
          <a:ln>
            <a:noFill/>
          </a:ln>
          <a:extLs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defTabSz="914400" eaLnBrk="0" fontAlgn="base" hangingPunct="0">
              <a:spcBef>
                <a:spcPct val="0"/>
              </a:spcBef>
              <a:spcAft>
                <a:spcPct val="0"/>
              </a:spcAft>
            </a:pPr>
            <a:r>
              <a:rPr kumimoji="0" lang="ja-JP" altLang="en-US" sz="1200" dirty="0" smtClean="0">
                <a:solidFill>
                  <a:srgbClr val="FFFFFF"/>
                </a:solidFill>
                <a:latin typeface="HGP創英角ｺﾞｼｯｸUB" panose="020B0900000000000000" pitchFamily="50" charset="-128"/>
                <a:ea typeface="HGP創英角ｺﾞｼｯｸUB" panose="020B0900000000000000" pitchFamily="50" charset="-128"/>
                <a:cs typeface="Times New Roman" panose="02020603050405020304" pitchFamily="18" charset="0"/>
              </a:rPr>
              <a:t>２　</a:t>
            </a:r>
            <a:r>
              <a:rPr kumimoji="0" lang="ja-JP" altLang="ja-JP" sz="1200" dirty="0" smtClean="0">
                <a:solidFill>
                  <a:srgbClr val="FFFFFF"/>
                </a:solidFill>
                <a:latin typeface="HGP創英角ｺﾞｼｯｸUB" panose="020B0900000000000000" pitchFamily="50" charset="-128"/>
                <a:ea typeface="HGP創英角ｺﾞｼｯｸUB" panose="020B0900000000000000" pitchFamily="50" charset="-128"/>
                <a:cs typeface="Times New Roman" panose="02020603050405020304" pitchFamily="18" charset="0"/>
              </a:rPr>
              <a:t>空き家</a:t>
            </a:r>
            <a:r>
              <a:rPr kumimoji="0" lang="ja-JP" altLang="ja-JP" sz="1200" dirty="0">
                <a:solidFill>
                  <a:srgbClr val="FFFFFF"/>
                </a:solidFill>
                <a:latin typeface="HGP創英角ｺﾞｼｯｸUB" panose="020B0900000000000000" pitchFamily="50" charset="-128"/>
                <a:ea typeface="HGP創英角ｺﾞｼｯｸUB" panose="020B0900000000000000" pitchFamily="50" charset="-128"/>
                <a:cs typeface="Times New Roman" panose="02020603050405020304" pitchFamily="18" charset="0"/>
              </a:rPr>
              <a:t>対策等の基本</a:t>
            </a:r>
            <a:r>
              <a:rPr kumimoji="0" lang="ja-JP" altLang="ja-JP" sz="1200" dirty="0" smtClean="0">
                <a:solidFill>
                  <a:srgbClr val="FFFFFF"/>
                </a:solidFill>
                <a:latin typeface="HGP創英角ｺﾞｼｯｸUB" panose="020B0900000000000000" pitchFamily="50" charset="-128"/>
                <a:ea typeface="HGP創英角ｺﾞｼｯｸUB" panose="020B0900000000000000" pitchFamily="50" charset="-128"/>
                <a:cs typeface="Times New Roman" panose="02020603050405020304" pitchFamily="18" charset="0"/>
              </a:rPr>
              <a:t>方針</a:t>
            </a:r>
            <a:r>
              <a:rPr kumimoji="0" lang="ja-JP" altLang="en-US" sz="1200" dirty="0" smtClean="0">
                <a:solidFill>
                  <a:srgbClr val="FFFFFF"/>
                </a:solidFill>
                <a:latin typeface="HGP創英角ｺﾞｼｯｸUB" panose="020B0900000000000000" pitchFamily="50" charset="-128"/>
                <a:ea typeface="HGP創英角ｺﾞｼｯｸUB" panose="020B0900000000000000" pitchFamily="50" charset="-128"/>
                <a:cs typeface="Times New Roman" panose="02020603050405020304" pitchFamily="18" charset="0"/>
              </a:rPr>
              <a:t>（第４章）</a:t>
            </a:r>
            <a:endParaRPr kumimoji="0" lang="ja-JP" altLang="ja-JP" sz="1800" dirty="0">
              <a:latin typeface="Arial" panose="020B0604020202020204" pitchFamily="34" charset="0"/>
            </a:endParaRPr>
          </a:p>
        </p:txBody>
      </p:sp>
      <p:sp>
        <p:nvSpPr>
          <p:cNvPr id="106" name="テキスト ボックス 1"/>
          <p:cNvSpPr txBox="1"/>
          <p:nvPr/>
        </p:nvSpPr>
        <p:spPr>
          <a:xfrm>
            <a:off x="7679956" y="785876"/>
            <a:ext cx="3009282" cy="288871"/>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algn="just"/>
            <a:r>
              <a:rPr lang="ja-JP" altLang="en-US" sz="1200" b="1" kern="100" dirty="0">
                <a:solidFill>
                  <a:srgbClr val="C00000"/>
                </a:solidFill>
                <a:latin typeface="游明朝" panose="02020400000000000000" pitchFamily="18" charset="-128"/>
                <a:ea typeface="HG丸ｺﾞｼｯｸM-PRO" panose="020F0600000000000000" pitchFamily="50" charset="-128"/>
                <a:cs typeface="Times New Roman" panose="02020603050405020304" pitchFamily="18" charset="0"/>
              </a:rPr>
              <a:t>１　空き家等の発生の抑制</a:t>
            </a:r>
            <a:endParaRPr lang="ja-JP" altLang="en-US" sz="1200" kern="100" dirty="0">
              <a:solidFill>
                <a:srgbClr val="C00000"/>
              </a:solidFill>
              <a:latin typeface="游明朝" panose="02020400000000000000" pitchFamily="18" charset="-128"/>
              <a:ea typeface="游明朝" panose="02020400000000000000" pitchFamily="18" charset="-128"/>
              <a:cs typeface="Times New Roman" panose="02020603050405020304" pitchFamily="18" charset="0"/>
            </a:endParaRPr>
          </a:p>
          <a:p>
            <a:pPr algn="just"/>
            <a:r>
              <a:rPr lang="en-US" sz="1100" b="1" kern="100" dirty="0">
                <a:solidFill>
                  <a:srgbClr val="C00000"/>
                </a:solidFill>
                <a:latin typeface="HG丸ｺﾞｼｯｸM-PRO" panose="020F0600000000000000" pitchFamily="50" charset="-128"/>
                <a:ea typeface="游明朝" panose="02020400000000000000" pitchFamily="18" charset="-128"/>
                <a:cs typeface="Times New Roman" panose="02020603050405020304" pitchFamily="18" charset="0"/>
              </a:rPr>
              <a:t> </a:t>
            </a:r>
            <a:endParaRPr lang="ja-JP" altLang="en-US" sz="1050" kern="100" dirty="0">
              <a:solidFill>
                <a:srgbClr val="C00000"/>
              </a:solidFill>
              <a:latin typeface="游明朝" panose="02020400000000000000" pitchFamily="18" charset="-128"/>
              <a:ea typeface="游明朝" panose="02020400000000000000" pitchFamily="18" charset="-128"/>
              <a:cs typeface="Times New Roman" panose="02020603050405020304" pitchFamily="18" charset="0"/>
            </a:endParaRPr>
          </a:p>
        </p:txBody>
      </p:sp>
      <p:sp>
        <p:nvSpPr>
          <p:cNvPr id="108" name="テキスト ボックス 1"/>
          <p:cNvSpPr txBox="1"/>
          <p:nvPr/>
        </p:nvSpPr>
        <p:spPr>
          <a:xfrm>
            <a:off x="7955363" y="1026392"/>
            <a:ext cx="4824000" cy="738070"/>
          </a:xfrm>
          <a:prstGeom prst="rect">
            <a:avLst/>
          </a:prstGeom>
          <a:solidFill>
            <a:schemeClr val="accent5">
              <a:lumMod val="20000"/>
              <a:lumOff val="80000"/>
            </a:schemeClr>
          </a:solidFill>
          <a:ln w="6350">
            <a:noFill/>
          </a:ln>
        </p:spPr>
        <p:txBody>
          <a:bodyPr rot="0" spcFirstLastPara="0" vert="horz" wrap="square" lIns="91440" tIns="0" rIns="91440" bIns="0" numCol="1" spcCol="0" rtlCol="0" fromWordArt="0" anchor="ctr" anchorCtr="0" forceAA="0" compatLnSpc="1">
            <a:prstTxWarp prst="textNoShape">
              <a:avLst/>
            </a:prstTxWarp>
            <a:noAutofit/>
          </a:bodyPr>
          <a:lstStyle/>
          <a:p>
            <a:pPr algn="just"/>
            <a:r>
              <a:rPr lang="ja-JP" altLang="en-US" sz="1050" b="1" kern="100" dirty="0" smtClean="0">
                <a:solidFill>
                  <a:srgbClr val="000000"/>
                </a:solidFill>
                <a:latin typeface="HG丸ｺﾞｼｯｸM-PRO" panose="020F0600000000000000" pitchFamily="50" charset="-128"/>
                <a:ea typeface="HG丸ｺﾞｼｯｸM-PRO" panose="020F0600000000000000" pitchFamily="50" charset="-128"/>
                <a:cs typeface="Times New Roman" panose="02020603050405020304" pitchFamily="18" charset="0"/>
              </a:rPr>
              <a:t>（１）空き家</a:t>
            </a:r>
            <a:r>
              <a:rPr lang="ja-JP" altLang="en-US" sz="1050" b="1" kern="100" dirty="0">
                <a:solidFill>
                  <a:srgbClr val="000000"/>
                </a:solidFill>
                <a:latin typeface="HG丸ｺﾞｼｯｸM-PRO" panose="020F0600000000000000" pitchFamily="50" charset="-128"/>
                <a:ea typeface="HG丸ｺﾞｼｯｸM-PRO" panose="020F0600000000000000" pitchFamily="50" charset="-128"/>
                <a:cs typeface="Times New Roman" panose="02020603050405020304" pitchFamily="18" charset="0"/>
              </a:rPr>
              <a:t>問題への当事者意識の</a:t>
            </a:r>
            <a:r>
              <a:rPr lang="ja-JP" altLang="en-US" sz="1050" b="1" kern="100" dirty="0" smtClean="0">
                <a:solidFill>
                  <a:srgbClr val="000000"/>
                </a:solidFill>
                <a:latin typeface="HG丸ｺﾞｼｯｸM-PRO" panose="020F0600000000000000" pitchFamily="50" charset="-128"/>
                <a:ea typeface="HG丸ｺﾞｼｯｸM-PRO" panose="020F0600000000000000" pitchFamily="50" charset="-128"/>
                <a:cs typeface="Times New Roman" panose="02020603050405020304" pitchFamily="18" charset="0"/>
              </a:rPr>
              <a:t>喚起</a:t>
            </a:r>
            <a:endParaRPr lang="en-US" altLang="ja-JP" sz="1050" b="1" kern="100" dirty="0" smtClean="0">
              <a:solidFill>
                <a:srgbClr val="000000"/>
              </a:solidFill>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algn="just"/>
            <a:r>
              <a:rPr lang="ja-JP" altLang="en-US" sz="1050" kern="1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　・</a:t>
            </a:r>
            <a:r>
              <a:rPr lang="ja-JP" altLang="en-US" sz="105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ホームページ、広報誌への空き家等問題の掲載</a:t>
            </a:r>
          </a:p>
          <a:p>
            <a:pPr algn="just"/>
            <a:r>
              <a:rPr lang="ja-JP" altLang="en-US" sz="1050" kern="1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　・</a:t>
            </a:r>
            <a:r>
              <a:rPr lang="ja-JP" altLang="en-US" sz="105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固定資産税納付書への啓発チラシの同封</a:t>
            </a:r>
          </a:p>
          <a:p>
            <a:pPr algn="just"/>
            <a:r>
              <a:rPr lang="ja-JP" altLang="en-US" sz="1050" kern="1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　・</a:t>
            </a:r>
            <a:r>
              <a:rPr lang="ja-JP" altLang="en-US" sz="105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様々な機会を通じた啓発、研修等の</a:t>
            </a:r>
            <a:r>
              <a:rPr lang="ja-JP" altLang="en-US" sz="1050" kern="1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実施</a:t>
            </a:r>
            <a:endParaRPr lang="ja-JP" altLang="en-US" sz="1050" kern="100" dirty="0">
              <a:latin typeface="HG丸ｺﾞｼｯｸM-PRO" panose="020F0600000000000000" pitchFamily="50" charset="-128"/>
              <a:ea typeface="HG丸ｺﾞｼｯｸM-PRO" panose="020F0600000000000000" pitchFamily="50" charset="-128"/>
              <a:cs typeface="Times New Roman" panose="02020603050405020304" pitchFamily="18" charset="0"/>
            </a:endParaRPr>
          </a:p>
        </p:txBody>
      </p:sp>
      <p:sp>
        <p:nvSpPr>
          <p:cNvPr id="109" name="テキスト ボックス 1"/>
          <p:cNvSpPr txBox="1"/>
          <p:nvPr/>
        </p:nvSpPr>
        <p:spPr>
          <a:xfrm>
            <a:off x="7955363" y="1826030"/>
            <a:ext cx="4824000" cy="870973"/>
          </a:xfrm>
          <a:prstGeom prst="rect">
            <a:avLst/>
          </a:prstGeom>
          <a:solidFill>
            <a:schemeClr val="accent5">
              <a:lumMod val="20000"/>
              <a:lumOff val="80000"/>
            </a:schemeClr>
          </a:solidFill>
          <a:ln w="6350">
            <a:noFill/>
          </a:ln>
        </p:spPr>
        <p:txBody>
          <a:bodyPr rot="0" spcFirstLastPara="0" vert="horz" wrap="square" lIns="91440" tIns="0" rIns="91440" bIns="0" numCol="1" spcCol="0" rtlCol="0" fromWordArt="0" anchor="ctr" anchorCtr="0" forceAA="0" compatLnSpc="1">
            <a:prstTxWarp prst="textNoShape">
              <a:avLst/>
            </a:prstTxWarp>
            <a:noAutofit/>
          </a:bodyPr>
          <a:lstStyle/>
          <a:p>
            <a:pPr algn="just"/>
            <a:r>
              <a:rPr lang="ja-JP" altLang="en-US" sz="1050" b="1" kern="100" dirty="0" smtClean="0">
                <a:solidFill>
                  <a:srgbClr val="000000"/>
                </a:solidFill>
                <a:latin typeface="HG丸ｺﾞｼｯｸM-PRO" panose="020F0600000000000000" pitchFamily="50" charset="-128"/>
                <a:ea typeface="HG丸ｺﾞｼｯｸM-PRO" panose="020F0600000000000000" pitchFamily="50" charset="-128"/>
                <a:cs typeface="Times New Roman" panose="02020603050405020304" pitchFamily="18" charset="0"/>
              </a:rPr>
              <a:t>（２）相続</a:t>
            </a:r>
            <a:r>
              <a:rPr lang="ja-JP" altLang="en-US" sz="1050" b="1" kern="100" dirty="0">
                <a:solidFill>
                  <a:srgbClr val="000000"/>
                </a:solidFill>
                <a:latin typeface="HG丸ｺﾞｼｯｸM-PRO" panose="020F0600000000000000" pitchFamily="50" charset="-128"/>
                <a:ea typeface="HG丸ｺﾞｼｯｸM-PRO" panose="020F0600000000000000" pitchFamily="50" charset="-128"/>
                <a:cs typeface="Times New Roman" panose="02020603050405020304" pitchFamily="18" charset="0"/>
              </a:rPr>
              <a:t>登記の</a:t>
            </a:r>
            <a:r>
              <a:rPr lang="ja-JP" altLang="en-US" sz="1050" b="1" kern="100" dirty="0" smtClean="0">
                <a:solidFill>
                  <a:srgbClr val="000000"/>
                </a:solidFill>
                <a:latin typeface="HG丸ｺﾞｼｯｸM-PRO" panose="020F0600000000000000" pitchFamily="50" charset="-128"/>
                <a:ea typeface="HG丸ｺﾞｼｯｸM-PRO" panose="020F0600000000000000" pitchFamily="50" charset="-128"/>
                <a:cs typeface="Times New Roman" panose="02020603050405020304" pitchFamily="18" charset="0"/>
              </a:rPr>
              <a:t>推進</a:t>
            </a:r>
            <a:endParaRPr lang="en-US" altLang="ja-JP" sz="1050" b="1" kern="100" dirty="0" smtClean="0">
              <a:solidFill>
                <a:srgbClr val="000000"/>
              </a:solidFill>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algn="just"/>
            <a:r>
              <a:rPr lang="ja-JP" altLang="en-US" sz="1050" kern="1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　・</a:t>
            </a:r>
            <a:r>
              <a:rPr lang="ja-JP" altLang="en-US" sz="105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パンフレット、ホームページ、広報誌による相続登記の必要性周知</a:t>
            </a:r>
          </a:p>
          <a:p>
            <a:pPr algn="just"/>
            <a:r>
              <a:rPr lang="ja-JP" altLang="en-US" sz="1050" kern="1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　・</a:t>
            </a:r>
            <a:r>
              <a:rPr lang="ja-JP" altLang="en-US" sz="105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固定資産税納付書への相続登記の啓発チラシの同封</a:t>
            </a:r>
          </a:p>
          <a:p>
            <a:pPr algn="just"/>
            <a:r>
              <a:rPr lang="ja-JP" altLang="en-US" sz="1050" kern="1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　・</a:t>
            </a:r>
            <a:r>
              <a:rPr lang="ja-JP" altLang="en-US" sz="105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家屋や土地の相続に関する専門家による相談会の開催</a:t>
            </a:r>
          </a:p>
          <a:p>
            <a:pPr algn="just"/>
            <a:r>
              <a:rPr lang="ja-JP" altLang="en-US" sz="1050" kern="1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　・</a:t>
            </a:r>
            <a:r>
              <a:rPr lang="ja-JP" altLang="en-US" sz="105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「空き家の発生を抑制するための特例措置」の</a:t>
            </a:r>
            <a:r>
              <a:rPr lang="ja-JP" altLang="en-US" sz="1050" kern="1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啓発</a:t>
            </a:r>
            <a:endParaRPr lang="ja-JP" altLang="en-US" sz="1050" kern="100" dirty="0">
              <a:latin typeface="HG丸ｺﾞｼｯｸM-PRO" panose="020F0600000000000000" pitchFamily="50" charset="-128"/>
              <a:ea typeface="HG丸ｺﾞｼｯｸM-PRO" panose="020F0600000000000000" pitchFamily="50" charset="-128"/>
              <a:cs typeface="Times New Roman" panose="02020603050405020304" pitchFamily="18" charset="0"/>
            </a:endParaRPr>
          </a:p>
        </p:txBody>
      </p:sp>
      <p:sp>
        <p:nvSpPr>
          <p:cNvPr id="110" name="テキスト ボックス 1"/>
          <p:cNvSpPr txBox="1"/>
          <p:nvPr/>
        </p:nvSpPr>
        <p:spPr>
          <a:xfrm>
            <a:off x="7953621" y="2758571"/>
            <a:ext cx="4824000" cy="555680"/>
          </a:xfrm>
          <a:prstGeom prst="rect">
            <a:avLst/>
          </a:prstGeom>
          <a:solidFill>
            <a:schemeClr val="accent5">
              <a:lumMod val="20000"/>
              <a:lumOff val="80000"/>
            </a:schemeClr>
          </a:solidFill>
          <a:ln w="6350">
            <a:noFill/>
          </a:ln>
        </p:spPr>
        <p:txBody>
          <a:bodyPr rot="0" spcFirstLastPara="0" vert="horz" wrap="square" lIns="91440" tIns="0" rIns="91440" bIns="0" numCol="1" spcCol="0" rtlCol="0" fromWordArt="0" anchor="ctr" anchorCtr="0" forceAA="0" compatLnSpc="1">
            <a:prstTxWarp prst="textNoShape">
              <a:avLst/>
            </a:prstTxWarp>
            <a:noAutofit/>
          </a:bodyPr>
          <a:lstStyle/>
          <a:p>
            <a:pPr algn="just"/>
            <a:r>
              <a:rPr lang="ja-JP" altLang="en-US" sz="1050" b="1" kern="100" dirty="0" smtClean="0">
                <a:solidFill>
                  <a:srgbClr val="000000"/>
                </a:solidFill>
                <a:latin typeface="HG丸ｺﾞｼｯｸM-PRO" panose="020F0600000000000000" pitchFamily="50" charset="-128"/>
                <a:ea typeface="HG丸ｺﾞｼｯｸM-PRO" panose="020F0600000000000000" pitchFamily="50" charset="-128"/>
                <a:cs typeface="Times New Roman" panose="02020603050405020304" pitchFamily="18" charset="0"/>
              </a:rPr>
              <a:t>（３）住み続ける</a:t>
            </a:r>
            <a:r>
              <a:rPr lang="ja-JP" altLang="en-US" sz="1050" b="1" kern="100" dirty="0">
                <a:solidFill>
                  <a:srgbClr val="000000"/>
                </a:solidFill>
                <a:latin typeface="HG丸ｺﾞｼｯｸM-PRO" panose="020F0600000000000000" pitchFamily="50" charset="-128"/>
                <a:ea typeface="HG丸ｺﾞｼｯｸM-PRO" panose="020F0600000000000000" pitchFamily="50" charset="-128"/>
                <a:cs typeface="Times New Roman" panose="02020603050405020304" pitchFamily="18" charset="0"/>
              </a:rPr>
              <a:t>ための</a:t>
            </a:r>
            <a:r>
              <a:rPr lang="ja-JP" altLang="en-US" sz="1050" b="1" kern="100" dirty="0" smtClean="0">
                <a:solidFill>
                  <a:srgbClr val="000000"/>
                </a:solidFill>
                <a:latin typeface="HG丸ｺﾞｼｯｸM-PRO" panose="020F0600000000000000" pitchFamily="50" charset="-128"/>
                <a:ea typeface="HG丸ｺﾞｼｯｸM-PRO" panose="020F0600000000000000" pitchFamily="50" charset="-128"/>
                <a:cs typeface="Times New Roman" panose="02020603050405020304" pitchFamily="18" charset="0"/>
              </a:rPr>
              <a:t>支援</a:t>
            </a:r>
            <a:endParaRPr lang="en-US" altLang="ja-JP" sz="1050" b="1" kern="100" dirty="0" smtClean="0">
              <a:solidFill>
                <a:srgbClr val="000000"/>
              </a:solidFill>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algn="just"/>
            <a:r>
              <a:rPr lang="ja-JP" altLang="en-US" sz="1050" kern="1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　・</a:t>
            </a:r>
            <a:r>
              <a:rPr lang="ja-JP" altLang="en-US" sz="105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自立高齢者住宅リフォーム助成金の周知</a:t>
            </a:r>
          </a:p>
          <a:p>
            <a:pPr algn="just"/>
            <a:r>
              <a:rPr lang="ja-JP" altLang="en-US" sz="1050" kern="1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　・</a:t>
            </a:r>
            <a:r>
              <a:rPr lang="ja-JP" altLang="en-US" sz="105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戸建て木造住宅耐震改修助成制度の</a:t>
            </a:r>
            <a:r>
              <a:rPr lang="ja-JP" altLang="en-US" sz="1050" kern="1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周知</a:t>
            </a:r>
            <a:endParaRPr lang="ja-JP" altLang="en-US" sz="1050" kern="100" dirty="0">
              <a:latin typeface="HG丸ｺﾞｼｯｸM-PRO" panose="020F0600000000000000" pitchFamily="50" charset="-128"/>
              <a:ea typeface="HG丸ｺﾞｼｯｸM-PRO" panose="020F0600000000000000" pitchFamily="50" charset="-128"/>
              <a:cs typeface="Times New Roman" panose="02020603050405020304" pitchFamily="18" charset="0"/>
            </a:endParaRPr>
          </a:p>
        </p:txBody>
      </p:sp>
      <p:sp>
        <p:nvSpPr>
          <p:cNvPr id="114" name="テキスト ボックス 1"/>
          <p:cNvSpPr txBox="1"/>
          <p:nvPr/>
        </p:nvSpPr>
        <p:spPr>
          <a:xfrm>
            <a:off x="7679956" y="3398996"/>
            <a:ext cx="3032061" cy="288886"/>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algn="just"/>
            <a:r>
              <a:rPr lang="ja-JP" altLang="en-US" sz="1200" b="1" kern="100" dirty="0">
                <a:solidFill>
                  <a:srgbClr val="C00000"/>
                </a:solidFill>
                <a:latin typeface="游明朝" panose="02020400000000000000" pitchFamily="18" charset="-128"/>
                <a:ea typeface="HG丸ｺﾞｼｯｸM-PRO" panose="020F0600000000000000" pitchFamily="50" charset="-128"/>
                <a:cs typeface="Times New Roman" panose="02020603050405020304" pitchFamily="18" charset="0"/>
              </a:rPr>
              <a:t>２　空き家等の適正管理の促進</a:t>
            </a:r>
            <a:endParaRPr lang="ja-JP" altLang="en-US" sz="1200" kern="100" dirty="0">
              <a:solidFill>
                <a:srgbClr val="C00000"/>
              </a:solidFill>
              <a:latin typeface="游明朝" panose="02020400000000000000" pitchFamily="18" charset="-128"/>
              <a:ea typeface="游明朝" panose="02020400000000000000" pitchFamily="18" charset="-128"/>
              <a:cs typeface="Times New Roman" panose="02020603050405020304" pitchFamily="18" charset="0"/>
            </a:endParaRPr>
          </a:p>
        </p:txBody>
      </p:sp>
      <p:sp>
        <p:nvSpPr>
          <p:cNvPr id="115" name="テキスト ボックス 1"/>
          <p:cNvSpPr txBox="1"/>
          <p:nvPr/>
        </p:nvSpPr>
        <p:spPr>
          <a:xfrm>
            <a:off x="7953621" y="3651218"/>
            <a:ext cx="4824000" cy="541224"/>
          </a:xfrm>
          <a:prstGeom prst="rect">
            <a:avLst/>
          </a:prstGeom>
          <a:solidFill>
            <a:schemeClr val="accent2">
              <a:lumMod val="20000"/>
              <a:lumOff val="80000"/>
            </a:schemeClr>
          </a:solidFill>
          <a:ln w="6350">
            <a:noFill/>
          </a:ln>
        </p:spPr>
        <p:txBody>
          <a:bodyPr rot="0" spcFirstLastPara="0" vert="horz" wrap="square" lIns="91440" tIns="0" rIns="91440" bIns="0" numCol="1" spcCol="0" rtlCol="0" fromWordArt="0" anchor="ctr" anchorCtr="0" forceAA="0" compatLnSpc="1">
            <a:prstTxWarp prst="textNoShape">
              <a:avLst/>
            </a:prstTxWarp>
            <a:noAutofit/>
          </a:bodyPr>
          <a:lstStyle/>
          <a:p>
            <a:pPr algn="just"/>
            <a:r>
              <a:rPr lang="ja-JP" altLang="en-US" sz="1050" b="1" kern="100" dirty="0" smtClean="0">
                <a:solidFill>
                  <a:srgbClr val="000000"/>
                </a:solidFill>
                <a:latin typeface="HG丸ｺﾞｼｯｸM-PRO" panose="020F0600000000000000" pitchFamily="50" charset="-128"/>
                <a:ea typeface="HG丸ｺﾞｼｯｸM-PRO" panose="020F0600000000000000" pitchFamily="50" charset="-128"/>
                <a:cs typeface="Times New Roman" panose="02020603050405020304" pitchFamily="18" charset="0"/>
              </a:rPr>
              <a:t>（１）定期的</a:t>
            </a:r>
            <a:r>
              <a:rPr lang="ja-JP" altLang="en-US" sz="1050" b="1" kern="100" dirty="0">
                <a:solidFill>
                  <a:srgbClr val="000000"/>
                </a:solidFill>
                <a:latin typeface="HG丸ｺﾞｼｯｸM-PRO" panose="020F0600000000000000" pitchFamily="50" charset="-128"/>
                <a:ea typeface="HG丸ｺﾞｼｯｸM-PRO" panose="020F0600000000000000" pitchFamily="50" charset="-128"/>
                <a:cs typeface="Times New Roman" panose="02020603050405020304" pitchFamily="18" charset="0"/>
              </a:rPr>
              <a:t>な実態</a:t>
            </a:r>
            <a:r>
              <a:rPr lang="ja-JP" altLang="en-US" sz="1050" b="1" kern="100" dirty="0" smtClean="0">
                <a:solidFill>
                  <a:srgbClr val="000000"/>
                </a:solidFill>
                <a:latin typeface="HG丸ｺﾞｼｯｸM-PRO" panose="020F0600000000000000" pitchFamily="50" charset="-128"/>
                <a:ea typeface="HG丸ｺﾞｼｯｸM-PRO" panose="020F0600000000000000" pitchFamily="50" charset="-128"/>
                <a:cs typeface="Times New Roman" panose="02020603050405020304" pitchFamily="18" charset="0"/>
              </a:rPr>
              <a:t>把握</a:t>
            </a:r>
            <a:endParaRPr lang="en-US" altLang="ja-JP" sz="1050" b="1" kern="100" dirty="0" smtClean="0">
              <a:solidFill>
                <a:srgbClr val="000000"/>
              </a:solidFill>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algn="just"/>
            <a:r>
              <a:rPr lang="ja-JP" altLang="en-US" sz="1050" kern="1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　・</a:t>
            </a:r>
            <a:r>
              <a:rPr lang="ja-JP" altLang="en-US" sz="105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地域住民、庁内関係部署と連携した定期的な空き家情報の収集</a:t>
            </a:r>
          </a:p>
          <a:p>
            <a:pPr algn="just"/>
            <a:r>
              <a:rPr lang="ja-JP" altLang="en-US" sz="1050" kern="1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　・</a:t>
            </a:r>
            <a:r>
              <a:rPr lang="ja-JP" altLang="en-US" sz="105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空き家情報の</a:t>
            </a:r>
            <a:r>
              <a:rPr lang="ja-JP" altLang="en-US" sz="1050" kern="1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データベース化</a:t>
            </a:r>
            <a:endParaRPr lang="ja-JP" altLang="en-US" sz="1050" kern="100" dirty="0">
              <a:latin typeface="HG丸ｺﾞｼｯｸM-PRO" panose="020F0600000000000000" pitchFamily="50" charset="-128"/>
              <a:ea typeface="HG丸ｺﾞｼｯｸM-PRO" panose="020F0600000000000000" pitchFamily="50" charset="-128"/>
              <a:cs typeface="Times New Roman" panose="02020603050405020304" pitchFamily="18" charset="0"/>
            </a:endParaRPr>
          </a:p>
        </p:txBody>
      </p:sp>
      <p:sp>
        <p:nvSpPr>
          <p:cNvPr id="116" name="テキスト ボックス 1"/>
          <p:cNvSpPr txBox="1"/>
          <p:nvPr/>
        </p:nvSpPr>
        <p:spPr>
          <a:xfrm>
            <a:off x="7953621" y="4253703"/>
            <a:ext cx="4824000" cy="432000"/>
          </a:xfrm>
          <a:prstGeom prst="rect">
            <a:avLst/>
          </a:prstGeom>
          <a:solidFill>
            <a:schemeClr val="accent2">
              <a:lumMod val="20000"/>
              <a:lumOff val="80000"/>
            </a:schemeClr>
          </a:solidFill>
          <a:ln w="6350">
            <a:noFill/>
          </a:ln>
        </p:spPr>
        <p:txBody>
          <a:bodyPr rot="0" spcFirstLastPara="0" vert="horz" wrap="square" lIns="91440" tIns="0" rIns="91440" bIns="0" numCol="1" spcCol="0" rtlCol="0" fromWordArt="0" anchor="ctr" anchorCtr="0" forceAA="0" compatLnSpc="1">
            <a:prstTxWarp prst="textNoShape">
              <a:avLst/>
            </a:prstTxWarp>
            <a:noAutofit/>
          </a:bodyPr>
          <a:lstStyle/>
          <a:p>
            <a:pPr algn="just"/>
            <a:r>
              <a:rPr lang="ja-JP" altLang="en-US" sz="1050" b="1" kern="100" dirty="0" smtClean="0">
                <a:solidFill>
                  <a:srgbClr val="000000"/>
                </a:solidFill>
                <a:latin typeface="HG丸ｺﾞｼｯｸM-PRO" panose="020F0600000000000000" pitchFamily="50" charset="-128"/>
                <a:ea typeface="HG丸ｺﾞｼｯｸM-PRO" panose="020F0600000000000000" pitchFamily="50" charset="-128"/>
                <a:cs typeface="Times New Roman" panose="02020603050405020304" pitchFamily="18" charset="0"/>
              </a:rPr>
              <a:t>（２）相談</a:t>
            </a:r>
            <a:r>
              <a:rPr lang="ja-JP" altLang="en-US" sz="1050" b="1" kern="100" dirty="0">
                <a:solidFill>
                  <a:srgbClr val="000000"/>
                </a:solidFill>
                <a:latin typeface="HG丸ｺﾞｼｯｸM-PRO" panose="020F0600000000000000" pitchFamily="50" charset="-128"/>
                <a:ea typeface="HG丸ｺﾞｼｯｸM-PRO" panose="020F0600000000000000" pitchFamily="50" charset="-128"/>
                <a:cs typeface="Times New Roman" panose="02020603050405020304" pitchFamily="18" charset="0"/>
              </a:rPr>
              <a:t>窓口の</a:t>
            </a:r>
            <a:r>
              <a:rPr lang="ja-JP" altLang="en-US" sz="1050" b="1" kern="100" dirty="0" smtClean="0">
                <a:solidFill>
                  <a:srgbClr val="000000"/>
                </a:solidFill>
                <a:latin typeface="HG丸ｺﾞｼｯｸM-PRO" panose="020F0600000000000000" pitchFamily="50" charset="-128"/>
                <a:ea typeface="HG丸ｺﾞｼｯｸM-PRO" panose="020F0600000000000000" pitchFamily="50" charset="-128"/>
                <a:cs typeface="Times New Roman" panose="02020603050405020304" pitchFamily="18" charset="0"/>
              </a:rPr>
              <a:t>設置</a:t>
            </a:r>
            <a:endParaRPr lang="en-US" altLang="ja-JP" sz="1050" b="1" kern="100" dirty="0" smtClean="0">
              <a:solidFill>
                <a:srgbClr val="000000"/>
              </a:solidFill>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algn="just"/>
            <a:r>
              <a:rPr lang="ja-JP" altLang="en-US" sz="1050" kern="1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　・</a:t>
            </a:r>
            <a:r>
              <a:rPr lang="ja-JP" altLang="en-US" sz="105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専門家と連携した対応の</a:t>
            </a:r>
            <a:r>
              <a:rPr lang="ja-JP" altLang="en-US" sz="1050" kern="1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検討</a:t>
            </a:r>
            <a:endParaRPr lang="ja-JP" altLang="en-US" sz="1050" kern="100" dirty="0">
              <a:latin typeface="HG丸ｺﾞｼｯｸM-PRO" panose="020F0600000000000000" pitchFamily="50" charset="-128"/>
              <a:ea typeface="HG丸ｺﾞｼｯｸM-PRO" panose="020F0600000000000000" pitchFamily="50" charset="-128"/>
              <a:cs typeface="Times New Roman" panose="02020603050405020304" pitchFamily="18" charset="0"/>
            </a:endParaRPr>
          </a:p>
        </p:txBody>
      </p:sp>
      <p:sp>
        <p:nvSpPr>
          <p:cNvPr id="120" name="テキスト ボックス 1"/>
          <p:cNvSpPr txBox="1"/>
          <p:nvPr/>
        </p:nvSpPr>
        <p:spPr>
          <a:xfrm>
            <a:off x="7679956" y="4753305"/>
            <a:ext cx="3034307" cy="288911"/>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algn="just"/>
            <a:r>
              <a:rPr lang="ja-JP" altLang="en-US" sz="1200" b="1" kern="100" dirty="0">
                <a:solidFill>
                  <a:srgbClr val="C00000"/>
                </a:solidFill>
                <a:latin typeface="游明朝" panose="02020400000000000000" pitchFamily="18" charset="-128"/>
                <a:ea typeface="HG丸ｺﾞｼｯｸM-PRO" panose="020F0600000000000000" pitchFamily="50" charset="-128"/>
                <a:cs typeface="Times New Roman" panose="02020603050405020304" pitchFamily="18" charset="0"/>
              </a:rPr>
              <a:t>３　空き家等の利</a:t>
            </a:r>
            <a:r>
              <a:rPr lang="ja-JP" altLang="en-US" sz="1200" b="1" kern="100" dirty="0" smtClean="0">
                <a:solidFill>
                  <a:srgbClr val="C00000"/>
                </a:solidFill>
                <a:latin typeface="游明朝" panose="02020400000000000000" pitchFamily="18" charset="-128"/>
                <a:ea typeface="HG丸ｺﾞｼｯｸM-PRO" panose="020F0600000000000000" pitchFamily="50" charset="-128"/>
                <a:cs typeface="Times New Roman" panose="02020603050405020304" pitchFamily="18" charset="0"/>
              </a:rPr>
              <a:t>活用の促進</a:t>
            </a:r>
            <a:endParaRPr lang="ja-JP" altLang="en-US" sz="1200" kern="100" dirty="0">
              <a:solidFill>
                <a:srgbClr val="C00000"/>
              </a:solidFill>
              <a:latin typeface="游明朝" panose="02020400000000000000" pitchFamily="18" charset="-128"/>
              <a:ea typeface="游明朝" panose="02020400000000000000" pitchFamily="18" charset="-128"/>
              <a:cs typeface="Times New Roman" panose="02020603050405020304" pitchFamily="18" charset="0"/>
            </a:endParaRPr>
          </a:p>
        </p:txBody>
      </p:sp>
      <p:sp>
        <p:nvSpPr>
          <p:cNvPr id="121" name="テキスト ボックス 1"/>
          <p:cNvSpPr txBox="1"/>
          <p:nvPr/>
        </p:nvSpPr>
        <p:spPr>
          <a:xfrm>
            <a:off x="7953621" y="4995353"/>
            <a:ext cx="4824000" cy="811725"/>
          </a:xfrm>
          <a:prstGeom prst="rect">
            <a:avLst/>
          </a:prstGeom>
          <a:solidFill>
            <a:schemeClr val="accent2">
              <a:lumMod val="20000"/>
              <a:lumOff val="80000"/>
            </a:schemeClr>
          </a:solidFill>
          <a:ln w="6350">
            <a:noFill/>
          </a:ln>
        </p:spPr>
        <p:txBody>
          <a:bodyPr rot="0" spcFirstLastPara="0" vert="horz" wrap="square" lIns="91440" tIns="0" rIns="91440" bIns="0" numCol="1" spcCol="0" rtlCol="0" fromWordArt="0" anchor="ctr" anchorCtr="0" forceAA="0" compatLnSpc="1">
            <a:prstTxWarp prst="textNoShape">
              <a:avLst/>
            </a:prstTxWarp>
            <a:noAutofit/>
          </a:bodyPr>
          <a:lstStyle/>
          <a:p>
            <a:pPr algn="just"/>
            <a:r>
              <a:rPr lang="ja-JP" altLang="en-US" sz="1050" b="1" kern="100" dirty="0" smtClean="0">
                <a:solidFill>
                  <a:srgbClr val="000000"/>
                </a:solidFill>
                <a:latin typeface="HG丸ｺﾞｼｯｸM-PRO" panose="020F0600000000000000" pitchFamily="50" charset="-128"/>
                <a:ea typeface="HG丸ｺﾞｼｯｸM-PRO" panose="020F0600000000000000" pitchFamily="50" charset="-128"/>
                <a:cs typeface="Times New Roman" panose="02020603050405020304" pitchFamily="18" charset="0"/>
              </a:rPr>
              <a:t>（１）空き家</a:t>
            </a:r>
            <a:r>
              <a:rPr lang="ja-JP" altLang="en-US" sz="1050" b="1" kern="100" dirty="0">
                <a:solidFill>
                  <a:srgbClr val="000000"/>
                </a:solidFill>
                <a:latin typeface="HG丸ｺﾞｼｯｸM-PRO" panose="020F0600000000000000" pitchFamily="50" charset="-128"/>
                <a:ea typeface="HG丸ｺﾞｼｯｸM-PRO" panose="020F0600000000000000" pitchFamily="50" charset="-128"/>
                <a:cs typeface="Times New Roman" panose="02020603050405020304" pitchFamily="18" charset="0"/>
              </a:rPr>
              <a:t>バンクの</a:t>
            </a:r>
            <a:r>
              <a:rPr lang="ja-JP" altLang="en-US" sz="1050" b="1" kern="100" dirty="0" smtClean="0">
                <a:solidFill>
                  <a:srgbClr val="000000"/>
                </a:solidFill>
                <a:latin typeface="HG丸ｺﾞｼｯｸM-PRO" panose="020F0600000000000000" pitchFamily="50" charset="-128"/>
                <a:ea typeface="HG丸ｺﾞｼｯｸM-PRO" panose="020F0600000000000000" pitchFamily="50" charset="-128"/>
                <a:cs typeface="Times New Roman" panose="02020603050405020304" pitchFamily="18" charset="0"/>
              </a:rPr>
              <a:t>活性化</a:t>
            </a:r>
            <a:endParaRPr lang="en-US" altLang="ja-JP" sz="1050" b="1" kern="100" dirty="0" smtClean="0">
              <a:solidFill>
                <a:srgbClr val="000000"/>
              </a:solidFill>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algn="just"/>
            <a:r>
              <a:rPr lang="ja-JP" altLang="en-US" sz="1050" kern="1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　・</a:t>
            </a:r>
            <a:r>
              <a:rPr lang="ja-JP" altLang="en-US" sz="105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ホームページ、広報誌等による空き家バンクの周知</a:t>
            </a:r>
          </a:p>
          <a:p>
            <a:pPr algn="just"/>
            <a:r>
              <a:rPr lang="ja-JP" altLang="en-US" sz="1050" kern="1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　・</a:t>
            </a:r>
            <a:r>
              <a:rPr lang="ja-JP" altLang="en-US" sz="105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空き家所有者への空き家バンク登録補助制度等の紹介</a:t>
            </a:r>
            <a:r>
              <a:rPr lang="ja-JP" altLang="en-US" sz="1050" kern="1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チラシの</a:t>
            </a:r>
            <a:r>
              <a:rPr lang="ja-JP" altLang="en-US" sz="105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配布</a:t>
            </a:r>
          </a:p>
          <a:p>
            <a:pPr algn="just"/>
            <a:r>
              <a:rPr lang="ja-JP" altLang="en-US" sz="1050" kern="1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　・</a:t>
            </a:r>
            <a:r>
              <a:rPr lang="ja-JP" altLang="en-US" sz="105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空き家利用者へのリフォーム補助等の制度の周知</a:t>
            </a:r>
          </a:p>
          <a:p>
            <a:pPr algn="just"/>
            <a:r>
              <a:rPr lang="ja-JP" altLang="en-US" sz="1050" kern="1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　・</a:t>
            </a:r>
            <a:r>
              <a:rPr lang="ja-JP" altLang="en-US" sz="105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空き家バンクサイトの住宅紹介コンテンツ等の</a:t>
            </a:r>
            <a:r>
              <a:rPr lang="ja-JP" altLang="en-US" sz="1050" kern="1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充実</a:t>
            </a:r>
            <a:endParaRPr lang="ja-JP" altLang="en-US" sz="1050" kern="100" dirty="0">
              <a:latin typeface="HG丸ｺﾞｼｯｸM-PRO" panose="020F0600000000000000" pitchFamily="50" charset="-128"/>
              <a:ea typeface="HG丸ｺﾞｼｯｸM-PRO" panose="020F0600000000000000" pitchFamily="50" charset="-128"/>
              <a:cs typeface="Times New Roman" panose="02020603050405020304" pitchFamily="18" charset="0"/>
            </a:endParaRPr>
          </a:p>
        </p:txBody>
      </p:sp>
      <p:sp>
        <p:nvSpPr>
          <p:cNvPr id="122" name="テキスト ボックス 1"/>
          <p:cNvSpPr txBox="1"/>
          <p:nvPr/>
        </p:nvSpPr>
        <p:spPr>
          <a:xfrm>
            <a:off x="7953621" y="5880893"/>
            <a:ext cx="4824000" cy="432000"/>
          </a:xfrm>
          <a:prstGeom prst="rect">
            <a:avLst/>
          </a:prstGeom>
          <a:solidFill>
            <a:schemeClr val="accent2">
              <a:lumMod val="20000"/>
              <a:lumOff val="80000"/>
            </a:schemeClr>
          </a:solidFill>
          <a:ln w="6350">
            <a:noFill/>
          </a:ln>
        </p:spPr>
        <p:txBody>
          <a:bodyPr rot="0" spcFirstLastPara="0" vert="horz" wrap="square" lIns="91440" tIns="0" rIns="91440" bIns="0" numCol="1" spcCol="0" rtlCol="0" fromWordArt="0" anchor="ctr" anchorCtr="0" forceAA="0" compatLnSpc="1">
            <a:prstTxWarp prst="textNoShape">
              <a:avLst/>
            </a:prstTxWarp>
            <a:noAutofit/>
          </a:bodyPr>
          <a:lstStyle/>
          <a:p>
            <a:pPr algn="just"/>
            <a:r>
              <a:rPr lang="ja-JP" altLang="en-US" sz="1050" b="1" kern="100" dirty="0" smtClean="0">
                <a:solidFill>
                  <a:srgbClr val="000000"/>
                </a:solidFill>
                <a:latin typeface="HG丸ｺﾞｼｯｸM-PRO" panose="020F0600000000000000" pitchFamily="50" charset="-128"/>
                <a:ea typeface="HG丸ｺﾞｼｯｸM-PRO" panose="020F0600000000000000" pitchFamily="50" charset="-128"/>
                <a:cs typeface="Times New Roman" panose="02020603050405020304" pitchFamily="18" charset="0"/>
              </a:rPr>
              <a:t>（２）移住</a:t>
            </a:r>
            <a:r>
              <a:rPr lang="ja-JP" altLang="en-US" sz="1050" b="1" kern="100" dirty="0">
                <a:solidFill>
                  <a:srgbClr val="000000"/>
                </a:solidFill>
                <a:latin typeface="HG丸ｺﾞｼｯｸM-PRO" panose="020F0600000000000000" pitchFamily="50" charset="-128"/>
                <a:ea typeface="HG丸ｺﾞｼｯｸM-PRO" panose="020F0600000000000000" pitchFamily="50" charset="-128"/>
                <a:cs typeface="Times New Roman" panose="02020603050405020304" pitchFamily="18" charset="0"/>
              </a:rPr>
              <a:t>・定住施策による利活用の</a:t>
            </a:r>
            <a:r>
              <a:rPr lang="ja-JP" altLang="en-US" sz="1050" b="1" kern="100" dirty="0" smtClean="0">
                <a:solidFill>
                  <a:srgbClr val="000000"/>
                </a:solidFill>
                <a:latin typeface="HG丸ｺﾞｼｯｸM-PRO" panose="020F0600000000000000" pitchFamily="50" charset="-128"/>
                <a:ea typeface="HG丸ｺﾞｼｯｸM-PRO" panose="020F0600000000000000" pitchFamily="50" charset="-128"/>
                <a:cs typeface="Times New Roman" panose="02020603050405020304" pitchFamily="18" charset="0"/>
              </a:rPr>
              <a:t>促進</a:t>
            </a:r>
            <a:endParaRPr lang="en-US" altLang="ja-JP" sz="1050" b="1" kern="100" dirty="0" smtClean="0">
              <a:solidFill>
                <a:srgbClr val="000000"/>
              </a:solidFill>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algn="just"/>
            <a:r>
              <a:rPr lang="ja-JP" altLang="en-US" sz="1050" kern="1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　・</a:t>
            </a:r>
            <a:r>
              <a:rPr lang="ja-JP" altLang="en-US" sz="105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空き家のお試し住宅や企業誘致候補地としての活用</a:t>
            </a:r>
            <a:r>
              <a:rPr lang="ja-JP" altLang="en-US" sz="1050" kern="1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の検討</a:t>
            </a:r>
            <a:endParaRPr lang="ja-JP" altLang="en-US" sz="1050" kern="100" dirty="0">
              <a:latin typeface="HG丸ｺﾞｼｯｸM-PRO" panose="020F0600000000000000" pitchFamily="50" charset="-128"/>
              <a:ea typeface="HG丸ｺﾞｼｯｸM-PRO" panose="020F0600000000000000" pitchFamily="50" charset="-128"/>
              <a:cs typeface="Times New Roman" panose="02020603050405020304" pitchFamily="18" charset="0"/>
            </a:endParaRPr>
          </a:p>
        </p:txBody>
      </p:sp>
      <p:sp>
        <p:nvSpPr>
          <p:cNvPr id="124" name="テキスト ボックス 1"/>
          <p:cNvSpPr txBox="1"/>
          <p:nvPr/>
        </p:nvSpPr>
        <p:spPr>
          <a:xfrm>
            <a:off x="7679956" y="6387038"/>
            <a:ext cx="3031879" cy="288836"/>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algn="just"/>
            <a:r>
              <a:rPr lang="ja-JP" altLang="en-US" sz="1200" b="1" kern="100" dirty="0">
                <a:solidFill>
                  <a:srgbClr val="C00000"/>
                </a:solidFill>
                <a:latin typeface="游明朝" panose="02020400000000000000" pitchFamily="18" charset="-128"/>
                <a:ea typeface="HG丸ｺﾞｼｯｸM-PRO" panose="020F0600000000000000" pitchFamily="50" charset="-128"/>
                <a:cs typeface="Times New Roman" panose="02020603050405020304" pitchFamily="18" charset="0"/>
              </a:rPr>
              <a:t>４　管理不全な空き家等の解消</a:t>
            </a:r>
            <a:endParaRPr lang="ja-JP" altLang="en-US" sz="1200" kern="100" dirty="0">
              <a:solidFill>
                <a:srgbClr val="C00000"/>
              </a:solidFill>
              <a:latin typeface="游明朝" panose="02020400000000000000" pitchFamily="18" charset="-128"/>
              <a:ea typeface="游明朝" panose="02020400000000000000" pitchFamily="18" charset="-128"/>
              <a:cs typeface="Times New Roman" panose="02020603050405020304" pitchFamily="18" charset="0"/>
            </a:endParaRPr>
          </a:p>
        </p:txBody>
      </p:sp>
      <p:sp>
        <p:nvSpPr>
          <p:cNvPr id="125" name="テキスト ボックス 1"/>
          <p:cNvSpPr txBox="1"/>
          <p:nvPr/>
        </p:nvSpPr>
        <p:spPr>
          <a:xfrm>
            <a:off x="7953621" y="6619316"/>
            <a:ext cx="4824000" cy="432000"/>
          </a:xfrm>
          <a:prstGeom prst="rect">
            <a:avLst/>
          </a:prstGeom>
          <a:solidFill>
            <a:schemeClr val="accent2">
              <a:lumMod val="75000"/>
            </a:schemeClr>
          </a:solidFill>
          <a:ln w="6350">
            <a:noFill/>
          </a:ln>
        </p:spPr>
        <p:txBody>
          <a:bodyPr rot="0" spcFirstLastPara="0" vert="horz" wrap="square" lIns="91440" tIns="0" rIns="91440" bIns="0" numCol="1" spcCol="0" rtlCol="0" fromWordArt="0" anchor="ctr" anchorCtr="0" forceAA="0" compatLnSpc="1">
            <a:prstTxWarp prst="textNoShape">
              <a:avLst/>
            </a:prstTxWarp>
            <a:noAutofit/>
          </a:bodyPr>
          <a:lstStyle/>
          <a:p>
            <a:pPr algn="just"/>
            <a:r>
              <a:rPr lang="ja-JP" altLang="en-US" sz="1050" b="1" kern="100" dirty="0" smtClean="0">
                <a:solidFill>
                  <a:schemeClr val="bg1"/>
                </a:solidFill>
                <a:latin typeface="游明朝" panose="02020400000000000000" pitchFamily="18" charset="-128"/>
                <a:ea typeface="HG丸ｺﾞｼｯｸM-PRO" panose="020F0600000000000000" pitchFamily="50" charset="-128"/>
                <a:cs typeface="Times New Roman" panose="02020603050405020304" pitchFamily="18" charset="0"/>
              </a:rPr>
              <a:t>（１）管理</a:t>
            </a:r>
            <a:r>
              <a:rPr lang="ja-JP" altLang="en-US" sz="1050" b="1" kern="100" dirty="0">
                <a:solidFill>
                  <a:schemeClr val="bg1"/>
                </a:solidFill>
                <a:latin typeface="游明朝" panose="02020400000000000000" pitchFamily="18" charset="-128"/>
                <a:ea typeface="HG丸ｺﾞｼｯｸM-PRO" panose="020F0600000000000000" pitchFamily="50" charset="-128"/>
                <a:cs typeface="Times New Roman" panose="02020603050405020304" pitchFamily="18" charset="0"/>
              </a:rPr>
              <a:t>不全</a:t>
            </a:r>
            <a:r>
              <a:rPr lang="ja-JP" altLang="en-US" sz="1050" b="1" kern="100" dirty="0" smtClean="0">
                <a:solidFill>
                  <a:schemeClr val="bg1"/>
                </a:solidFill>
                <a:latin typeface="游明朝" panose="02020400000000000000" pitchFamily="18" charset="-128"/>
                <a:ea typeface="HG丸ｺﾞｼｯｸM-PRO" panose="020F0600000000000000" pitchFamily="50" charset="-128"/>
                <a:cs typeface="Times New Roman" panose="02020603050405020304" pitchFamily="18" charset="0"/>
              </a:rPr>
              <a:t>空き等</a:t>
            </a:r>
            <a:r>
              <a:rPr lang="ja-JP" altLang="en-US" sz="1050" b="1" kern="100" dirty="0">
                <a:solidFill>
                  <a:schemeClr val="bg1"/>
                </a:solidFill>
                <a:latin typeface="游明朝" panose="02020400000000000000" pitchFamily="18" charset="-128"/>
                <a:ea typeface="HG丸ｺﾞｼｯｸM-PRO" panose="020F0600000000000000" pitchFamily="50" charset="-128"/>
                <a:cs typeface="Times New Roman" panose="02020603050405020304" pitchFamily="18" charset="0"/>
              </a:rPr>
              <a:t>への</a:t>
            </a:r>
            <a:r>
              <a:rPr lang="ja-JP" altLang="en-US" sz="1050" b="1" kern="100" dirty="0" smtClean="0">
                <a:solidFill>
                  <a:schemeClr val="bg1"/>
                </a:solidFill>
                <a:latin typeface="游明朝" panose="02020400000000000000" pitchFamily="18" charset="-128"/>
                <a:ea typeface="HG丸ｺﾞｼｯｸM-PRO" panose="020F0600000000000000" pitchFamily="50" charset="-128"/>
                <a:cs typeface="Times New Roman" panose="02020603050405020304" pitchFamily="18" charset="0"/>
              </a:rPr>
              <a:t>措置</a:t>
            </a:r>
            <a:endParaRPr lang="en-US" altLang="ja-JP" sz="1050" b="1" kern="100" dirty="0">
              <a:solidFill>
                <a:schemeClr val="bg1"/>
              </a:solidFill>
              <a:latin typeface="游明朝" panose="02020400000000000000" pitchFamily="18" charset="-128"/>
              <a:ea typeface="HG丸ｺﾞｼｯｸM-PRO" panose="020F0600000000000000" pitchFamily="50" charset="-128"/>
              <a:cs typeface="Times New Roman" panose="02020603050405020304" pitchFamily="18" charset="0"/>
            </a:endParaRPr>
          </a:p>
          <a:p>
            <a:pPr algn="just"/>
            <a:r>
              <a:rPr lang="ja-JP" altLang="en-US" sz="1050" b="1" kern="100" dirty="0" smtClean="0">
                <a:solidFill>
                  <a:schemeClr val="bg1"/>
                </a:solidFill>
                <a:latin typeface="游明朝" panose="02020400000000000000" pitchFamily="18" charset="-128"/>
                <a:ea typeface="HG丸ｺﾞｼｯｸM-PRO" panose="020F0600000000000000" pitchFamily="50" charset="-128"/>
                <a:cs typeface="Times New Roman" panose="02020603050405020304" pitchFamily="18" charset="0"/>
              </a:rPr>
              <a:t>　</a:t>
            </a:r>
            <a:r>
              <a:rPr lang="ja-JP" altLang="en-US" sz="1050" kern="100" dirty="0" smtClean="0">
                <a:solidFill>
                  <a:schemeClr val="bg1"/>
                </a:solidFill>
                <a:latin typeface="游明朝" panose="02020400000000000000" pitchFamily="18" charset="-128"/>
                <a:ea typeface="HG丸ｺﾞｼｯｸM-PRO" panose="020F0600000000000000" pitchFamily="50" charset="-128"/>
                <a:cs typeface="Times New Roman" panose="02020603050405020304" pitchFamily="18" charset="0"/>
              </a:rPr>
              <a:t>・</a:t>
            </a:r>
            <a:r>
              <a:rPr lang="ja-JP" altLang="en-US" sz="1050" kern="100" dirty="0">
                <a:solidFill>
                  <a:schemeClr val="bg1"/>
                </a:solidFill>
                <a:latin typeface="游明朝" panose="02020400000000000000" pitchFamily="18" charset="-128"/>
                <a:ea typeface="HG丸ｺﾞｼｯｸM-PRO" panose="020F0600000000000000" pitchFamily="50" charset="-128"/>
                <a:cs typeface="Times New Roman" panose="02020603050405020304" pitchFamily="18" charset="0"/>
              </a:rPr>
              <a:t>法に基づいた助言・指導、</a:t>
            </a:r>
            <a:r>
              <a:rPr lang="ja-JP" altLang="en-US" sz="1050" kern="100" dirty="0" smtClean="0">
                <a:solidFill>
                  <a:schemeClr val="bg1"/>
                </a:solidFill>
                <a:latin typeface="游明朝" panose="02020400000000000000" pitchFamily="18" charset="-128"/>
                <a:ea typeface="HG丸ｺﾞｼｯｸM-PRO" panose="020F0600000000000000" pitchFamily="50" charset="-128"/>
                <a:cs typeface="Times New Roman" panose="02020603050405020304" pitchFamily="18" charset="0"/>
              </a:rPr>
              <a:t>勧告</a:t>
            </a:r>
            <a:endParaRPr lang="ja-JP" altLang="en-US" sz="1100" kern="100" dirty="0">
              <a:solidFill>
                <a:schemeClr val="bg1"/>
              </a:solidFill>
              <a:latin typeface="游明朝" panose="02020400000000000000" pitchFamily="18" charset="-128"/>
              <a:ea typeface="游明朝" panose="02020400000000000000" pitchFamily="18" charset="-128"/>
              <a:cs typeface="Times New Roman" panose="02020603050405020304" pitchFamily="18" charset="0"/>
            </a:endParaRPr>
          </a:p>
        </p:txBody>
      </p:sp>
      <p:sp>
        <p:nvSpPr>
          <p:cNvPr id="126" name="テキスト ボックス 1"/>
          <p:cNvSpPr txBox="1"/>
          <p:nvPr/>
        </p:nvSpPr>
        <p:spPr>
          <a:xfrm>
            <a:off x="7953621" y="7116328"/>
            <a:ext cx="4824000" cy="432000"/>
          </a:xfrm>
          <a:prstGeom prst="rect">
            <a:avLst/>
          </a:prstGeom>
          <a:solidFill>
            <a:schemeClr val="accent2">
              <a:lumMod val="75000"/>
            </a:schemeClr>
          </a:solidFill>
          <a:ln w="6350">
            <a:noFill/>
          </a:ln>
        </p:spPr>
        <p:txBody>
          <a:bodyPr rot="0" spcFirstLastPara="0" vert="horz" wrap="square" lIns="91440" tIns="0" rIns="91440" bIns="0" numCol="1" spcCol="0" rtlCol="0" fromWordArt="0" anchor="ctr" anchorCtr="0" forceAA="0" compatLnSpc="1">
            <a:prstTxWarp prst="textNoShape">
              <a:avLst/>
            </a:prstTxWarp>
            <a:noAutofit/>
          </a:bodyPr>
          <a:lstStyle/>
          <a:p>
            <a:pPr algn="just"/>
            <a:r>
              <a:rPr lang="ja-JP" altLang="en-US" sz="1050" b="1" kern="100" dirty="0" smtClean="0">
                <a:solidFill>
                  <a:schemeClr val="bg1"/>
                </a:solidFill>
                <a:latin typeface="HG丸ｺﾞｼｯｸM-PRO" panose="020F0600000000000000" pitchFamily="50" charset="-128"/>
                <a:ea typeface="游明朝" panose="02020400000000000000" pitchFamily="18" charset="-128"/>
                <a:cs typeface="Times New Roman" panose="02020603050405020304" pitchFamily="18" charset="0"/>
              </a:rPr>
              <a:t>（２）</a:t>
            </a:r>
            <a:r>
              <a:rPr lang="ja-JP" altLang="en-US" sz="1050" b="1" kern="100" dirty="0" smtClean="0">
                <a:solidFill>
                  <a:schemeClr val="bg1"/>
                </a:solidFill>
                <a:latin typeface="游明朝" panose="02020400000000000000" pitchFamily="18" charset="-128"/>
                <a:ea typeface="HG丸ｺﾞｼｯｸM-PRO" panose="020F0600000000000000" pitchFamily="50" charset="-128"/>
                <a:cs typeface="Times New Roman" panose="02020603050405020304" pitchFamily="18" charset="0"/>
              </a:rPr>
              <a:t>特定空家</a:t>
            </a:r>
            <a:r>
              <a:rPr lang="ja-JP" altLang="en-US" sz="1050" b="1" kern="100" dirty="0">
                <a:solidFill>
                  <a:schemeClr val="bg1"/>
                </a:solidFill>
                <a:latin typeface="游明朝" panose="02020400000000000000" pitchFamily="18" charset="-128"/>
                <a:ea typeface="HG丸ｺﾞｼｯｸM-PRO" panose="020F0600000000000000" pitchFamily="50" charset="-128"/>
                <a:cs typeface="Times New Roman" panose="02020603050405020304" pitchFamily="18" charset="0"/>
              </a:rPr>
              <a:t>等への</a:t>
            </a:r>
            <a:r>
              <a:rPr lang="ja-JP" altLang="en-US" sz="1050" b="1" kern="100" dirty="0" smtClean="0">
                <a:solidFill>
                  <a:schemeClr val="bg1"/>
                </a:solidFill>
                <a:latin typeface="游明朝" panose="02020400000000000000" pitchFamily="18" charset="-128"/>
                <a:ea typeface="HG丸ｺﾞｼｯｸM-PRO" panose="020F0600000000000000" pitchFamily="50" charset="-128"/>
                <a:cs typeface="Times New Roman" panose="02020603050405020304" pitchFamily="18" charset="0"/>
              </a:rPr>
              <a:t>措置</a:t>
            </a:r>
            <a:endParaRPr lang="en-US" altLang="ja-JP" sz="1050" b="1" kern="100" dirty="0" smtClean="0">
              <a:solidFill>
                <a:schemeClr val="bg1"/>
              </a:solidFill>
              <a:latin typeface="游明朝" panose="02020400000000000000" pitchFamily="18" charset="-128"/>
              <a:ea typeface="HG丸ｺﾞｼｯｸM-PRO" panose="020F0600000000000000" pitchFamily="50" charset="-128"/>
              <a:cs typeface="Times New Roman" panose="02020603050405020304" pitchFamily="18" charset="0"/>
            </a:endParaRPr>
          </a:p>
          <a:p>
            <a:pPr algn="just"/>
            <a:r>
              <a:rPr lang="ja-JP" altLang="en-US" sz="1050" kern="100" dirty="0" smtClean="0">
                <a:solidFill>
                  <a:schemeClr val="bg1"/>
                </a:solidFill>
                <a:latin typeface="游明朝" panose="02020400000000000000" pitchFamily="18" charset="-128"/>
                <a:ea typeface="HG丸ｺﾞｼｯｸM-PRO" panose="020F0600000000000000" pitchFamily="50" charset="-128"/>
                <a:cs typeface="Times New Roman" panose="02020603050405020304" pitchFamily="18" charset="0"/>
              </a:rPr>
              <a:t>　・</a:t>
            </a:r>
            <a:r>
              <a:rPr lang="ja-JP" altLang="en-US" sz="1050" kern="100" dirty="0">
                <a:solidFill>
                  <a:schemeClr val="bg1"/>
                </a:solidFill>
                <a:latin typeface="游明朝" panose="02020400000000000000" pitchFamily="18" charset="-128"/>
                <a:ea typeface="HG丸ｺﾞｼｯｸM-PRO" panose="020F0600000000000000" pitchFamily="50" charset="-128"/>
                <a:cs typeface="Times New Roman" panose="02020603050405020304" pitchFamily="18" charset="0"/>
              </a:rPr>
              <a:t>法に基づいた行政指導、代</a:t>
            </a:r>
            <a:r>
              <a:rPr lang="ja-JP" altLang="en-US" sz="1050" kern="100" dirty="0" smtClean="0">
                <a:solidFill>
                  <a:schemeClr val="bg1"/>
                </a:solidFill>
                <a:latin typeface="游明朝" panose="02020400000000000000" pitchFamily="18" charset="-128"/>
                <a:ea typeface="HG丸ｺﾞｼｯｸM-PRO" panose="020F0600000000000000" pitchFamily="50" charset="-128"/>
                <a:cs typeface="Times New Roman" panose="02020603050405020304" pitchFamily="18" charset="0"/>
              </a:rPr>
              <a:t>執行</a:t>
            </a:r>
            <a:endParaRPr lang="ja-JP" altLang="en-US" sz="1100" kern="100" dirty="0">
              <a:solidFill>
                <a:schemeClr val="bg1"/>
              </a:solidFill>
              <a:latin typeface="游明朝" panose="02020400000000000000" pitchFamily="18" charset="-128"/>
              <a:ea typeface="游明朝" panose="02020400000000000000" pitchFamily="18" charset="-128"/>
              <a:cs typeface="Times New Roman" panose="02020603050405020304" pitchFamily="18" charset="0"/>
            </a:endParaRPr>
          </a:p>
        </p:txBody>
      </p:sp>
      <p:sp>
        <p:nvSpPr>
          <p:cNvPr id="127" name="テキスト ボックス 1"/>
          <p:cNvSpPr txBox="1"/>
          <p:nvPr/>
        </p:nvSpPr>
        <p:spPr>
          <a:xfrm>
            <a:off x="7953621" y="7613340"/>
            <a:ext cx="4824000" cy="432000"/>
          </a:xfrm>
          <a:prstGeom prst="rect">
            <a:avLst/>
          </a:prstGeom>
          <a:solidFill>
            <a:schemeClr val="accent2">
              <a:lumMod val="75000"/>
            </a:schemeClr>
          </a:solidFill>
          <a:ln w="6350">
            <a:noFill/>
          </a:ln>
        </p:spPr>
        <p:txBody>
          <a:bodyPr rot="0" spcFirstLastPara="0" vert="horz" wrap="square" lIns="91440" tIns="0" rIns="91440" bIns="0" numCol="1" spcCol="0" rtlCol="0" fromWordArt="0" anchor="ctr" anchorCtr="0" forceAA="0" compatLnSpc="1">
            <a:prstTxWarp prst="textNoShape">
              <a:avLst/>
            </a:prstTxWarp>
            <a:noAutofit/>
          </a:bodyPr>
          <a:lstStyle/>
          <a:p>
            <a:pPr algn="just"/>
            <a:r>
              <a:rPr lang="ja-JP" altLang="en-US" sz="1050" b="1" kern="100" dirty="0" smtClean="0">
                <a:solidFill>
                  <a:schemeClr val="bg1"/>
                </a:solidFill>
                <a:latin typeface="HG丸ｺﾞｼｯｸM-PRO" panose="020F0600000000000000" pitchFamily="50" charset="-128"/>
                <a:ea typeface="游明朝" panose="02020400000000000000" pitchFamily="18" charset="-128"/>
                <a:cs typeface="Times New Roman" panose="02020603050405020304" pitchFamily="18" charset="0"/>
              </a:rPr>
              <a:t>（３）</a:t>
            </a:r>
            <a:r>
              <a:rPr lang="ja-JP" altLang="en-US" sz="1050" b="1" kern="100" dirty="0" smtClean="0">
                <a:solidFill>
                  <a:schemeClr val="bg1"/>
                </a:solidFill>
                <a:latin typeface="游明朝" panose="02020400000000000000" pitchFamily="18" charset="-128"/>
                <a:ea typeface="HG丸ｺﾞｼｯｸM-PRO" panose="020F0600000000000000" pitchFamily="50" charset="-128"/>
                <a:cs typeface="Times New Roman" panose="02020603050405020304" pitchFamily="18" charset="0"/>
              </a:rPr>
              <a:t>空き家</a:t>
            </a:r>
            <a:r>
              <a:rPr lang="ja-JP" altLang="en-US" sz="1050" b="1" kern="100" dirty="0">
                <a:solidFill>
                  <a:schemeClr val="bg1"/>
                </a:solidFill>
                <a:latin typeface="游明朝" panose="02020400000000000000" pitchFamily="18" charset="-128"/>
                <a:ea typeface="HG丸ｺﾞｼｯｸM-PRO" panose="020F0600000000000000" pitchFamily="50" charset="-128"/>
                <a:cs typeface="Times New Roman" panose="02020603050405020304" pitchFamily="18" charset="0"/>
              </a:rPr>
              <a:t>等の自主的な除却の</a:t>
            </a:r>
            <a:r>
              <a:rPr lang="ja-JP" altLang="en-US" sz="1050" b="1" kern="100" dirty="0" smtClean="0">
                <a:solidFill>
                  <a:schemeClr val="bg1"/>
                </a:solidFill>
                <a:latin typeface="游明朝" panose="02020400000000000000" pitchFamily="18" charset="-128"/>
                <a:ea typeface="HG丸ｺﾞｼｯｸM-PRO" panose="020F0600000000000000" pitchFamily="50" charset="-128"/>
                <a:cs typeface="Times New Roman" panose="02020603050405020304" pitchFamily="18" charset="0"/>
              </a:rPr>
              <a:t>支援</a:t>
            </a:r>
            <a:endParaRPr lang="en-US" altLang="ja-JP" sz="1050" b="1" kern="100" dirty="0" smtClean="0">
              <a:solidFill>
                <a:schemeClr val="bg1"/>
              </a:solidFill>
              <a:latin typeface="游明朝" panose="02020400000000000000" pitchFamily="18" charset="-128"/>
              <a:ea typeface="HG丸ｺﾞｼｯｸM-PRO" panose="020F0600000000000000" pitchFamily="50" charset="-128"/>
              <a:cs typeface="Times New Roman" panose="02020603050405020304" pitchFamily="18" charset="0"/>
            </a:endParaRPr>
          </a:p>
          <a:p>
            <a:pPr algn="just"/>
            <a:r>
              <a:rPr lang="ja-JP" altLang="en-US" sz="1050" kern="100" dirty="0" smtClean="0">
                <a:solidFill>
                  <a:schemeClr val="bg1"/>
                </a:solidFill>
                <a:latin typeface="游明朝" panose="02020400000000000000" pitchFamily="18" charset="-128"/>
                <a:ea typeface="HG丸ｺﾞｼｯｸM-PRO" panose="020F0600000000000000" pitchFamily="50" charset="-128"/>
                <a:cs typeface="Times New Roman" panose="02020603050405020304" pitchFamily="18" charset="0"/>
              </a:rPr>
              <a:t>　・</a:t>
            </a:r>
            <a:r>
              <a:rPr lang="ja-JP" altLang="en-US" sz="1050" kern="100" dirty="0">
                <a:solidFill>
                  <a:schemeClr val="bg1"/>
                </a:solidFill>
                <a:latin typeface="游明朝" panose="02020400000000000000" pitchFamily="18" charset="-128"/>
                <a:ea typeface="HG丸ｺﾞｼｯｸM-PRO" panose="020F0600000000000000" pitchFamily="50" charset="-128"/>
                <a:cs typeface="Times New Roman" panose="02020603050405020304" pitchFamily="18" charset="0"/>
              </a:rPr>
              <a:t>空き家対策総合支援事業による除却の支援の</a:t>
            </a:r>
            <a:r>
              <a:rPr lang="ja-JP" altLang="en-US" sz="1050" kern="100" dirty="0" smtClean="0">
                <a:solidFill>
                  <a:schemeClr val="bg1"/>
                </a:solidFill>
                <a:latin typeface="游明朝" panose="02020400000000000000" pitchFamily="18" charset="-128"/>
                <a:ea typeface="HG丸ｺﾞｼｯｸM-PRO" panose="020F0600000000000000" pitchFamily="50" charset="-128"/>
                <a:cs typeface="Times New Roman" panose="02020603050405020304" pitchFamily="18" charset="0"/>
              </a:rPr>
              <a:t>検討</a:t>
            </a:r>
          </a:p>
        </p:txBody>
      </p:sp>
      <p:sp>
        <p:nvSpPr>
          <p:cNvPr id="128" name="テキスト ボックス 1"/>
          <p:cNvSpPr txBox="1"/>
          <p:nvPr/>
        </p:nvSpPr>
        <p:spPr>
          <a:xfrm>
            <a:off x="7953621" y="8110352"/>
            <a:ext cx="4824000" cy="432000"/>
          </a:xfrm>
          <a:prstGeom prst="rect">
            <a:avLst/>
          </a:prstGeom>
          <a:solidFill>
            <a:schemeClr val="accent2">
              <a:lumMod val="75000"/>
            </a:schemeClr>
          </a:solidFill>
          <a:ln w="6350">
            <a:noFill/>
          </a:ln>
        </p:spPr>
        <p:txBody>
          <a:bodyPr rot="0" spcFirstLastPara="0" vert="horz" wrap="square" lIns="91440" tIns="0" rIns="91440" bIns="0" numCol="1" spcCol="0" rtlCol="0" fromWordArt="0" anchor="ctr" anchorCtr="0" forceAA="0" compatLnSpc="1">
            <a:prstTxWarp prst="textNoShape">
              <a:avLst/>
            </a:prstTxWarp>
            <a:noAutofit/>
          </a:bodyPr>
          <a:lstStyle/>
          <a:p>
            <a:pPr algn="just"/>
            <a:r>
              <a:rPr lang="ja-JP" altLang="en-US" sz="1050" b="1" kern="100" dirty="0" smtClean="0">
                <a:solidFill>
                  <a:schemeClr val="bg1"/>
                </a:solidFill>
                <a:latin typeface="HG丸ｺﾞｼｯｸM-PRO" panose="020F0600000000000000" pitchFamily="50" charset="-128"/>
                <a:ea typeface="游明朝" panose="02020400000000000000" pitchFamily="18" charset="-128"/>
                <a:cs typeface="Times New Roman" panose="02020603050405020304" pitchFamily="18" charset="0"/>
              </a:rPr>
              <a:t>（４）</a:t>
            </a:r>
            <a:r>
              <a:rPr lang="ja-JP" altLang="en-US" sz="1050" b="1" kern="100" dirty="0" smtClean="0">
                <a:solidFill>
                  <a:schemeClr val="bg1"/>
                </a:solidFill>
                <a:latin typeface="游明朝" panose="02020400000000000000" pitchFamily="18" charset="-128"/>
                <a:ea typeface="HG丸ｺﾞｼｯｸM-PRO" panose="020F0600000000000000" pitchFamily="50" charset="-128"/>
                <a:cs typeface="Times New Roman" panose="02020603050405020304" pitchFamily="18" charset="0"/>
              </a:rPr>
              <a:t>除却後</a:t>
            </a:r>
            <a:r>
              <a:rPr lang="ja-JP" altLang="en-US" sz="1050" b="1" kern="100" dirty="0">
                <a:solidFill>
                  <a:schemeClr val="bg1"/>
                </a:solidFill>
                <a:latin typeface="游明朝" panose="02020400000000000000" pitchFamily="18" charset="-128"/>
                <a:ea typeface="HG丸ｺﾞｼｯｸM-PRO" panose="020F0600000000000000" pitchFamily="50" charset="-128"/>
                <a:cs typeface="Times New Roman" panose="02020603050405020304" pitchFamily="18" charset="0"/>
              </a:rPr>
              <a:t>の跡地の利</a:t>
            </a:r>
            <a:r>
              <a:rPr lang="ja-JP" altLang="en-US" sz="1050" b="1" kern="100" dirty="0" smtClean="0">
                <a:solidFill>
                  <a:schemeClr val="bg1"/>
                </a:solidFill>
                <a:latin typeface="游明朝" panose="02020400000000000000" pitchFamily="18" charset="-128"/>
                <a:ea typeface="HG丸ｺﾞｼｯｸM-PRO" panose="020F0600000000000000" pitchFamily="50" charset="-128"/>
                <a:cs typeface="Times New Roman" panose="02020603050405020304" pitchFamily="18" charset="0"/>
              </a:rPr>
              <a:t>活用</a:t>
            </a:r>
            <a:endParaRPr lang="en-US" altLang="ja-JP" sz="1050" b="1" kern="100" dirty="0" smtClean="0">
              <a:solidFill>
                <a:schemeClr val="bg1"/>
              </a:solidFill>
              <a:latin typeface="游明朝" panose="02020400000000000000" pitchFamily="18" charset="-128"/>
              <a:ea typeface="HG丸ｺﾞｼｯｸM-PRO" panose="020F0600000000000000" pitchFamily="50" charset="-128"/>
              <a:cs typeface="Times New Roman" panose="02020603050405020304" pitchFamily="18" charset="0"/>
            </a:endParaRPr>
          </a:p>
          <a:p>
            <a:pPr algn="just"/>
            <a:r>
              <a:rPr lang="ja-JP" altLang="en-US" sz="1050" kern="100" dirty="0" smtClean="0">
                <a:solidFill>
                  <a:schemeClr val="bg1"/>
                </a:solidFill>
                <a:latin typeface="游明朝" panose="02020400000000000000" pitchFamily="18" charset="-128"/>
                <a:ea typeface="HG丸ｺﾞｼｯｸM-PRO" panose="020F0600000000000000" pitchFamily="50" charset="-128"/>
                <a:cs typeface="Times New Roman" panose="02020603050405020304" pitchFamily="18" charset="0"/>
              </a:rPr>
              <a:t>　・</a:t>
            </a:r>
            <a:r>
              <a:rPr lang="ja-JP" altLang="en-US" sz="1050" kern="100" dirty="0">
                <a:solidFill>
                  <a:schemeClr val="bg1"/>
                </a:solidFill>
                <a:latin typeface="游明朝" panose="02020400000000000000" pitchFamily="18" charset="-128"/>
                <a:ea typeface="HG丸ｺﾞｼｯｸM-PRO" panose="020F0600000000000000" pitchFamily="50" charset="-128"/>
                <a:cs typeface="Times New Roman" panose="02020603050405020304" pitchFamily="18" charset="0"/>
              </a:rPr>
              <a:t>国の補助制度等を活用した利活用の</a:t>
            </a:r>
            <a:r>
              <a:rPr lang="ja-JP" altLang="en-US" sz="1050" kern="100" dirty="0" smtClean="0">
                <a:solidFill>
                  <a:schemeClr val="bg1"/>
                </a:solidFill>
                <a:latin typeface="游明朝" panose="02020400000000000000" pitchFamily="18" charset="-128"/>
                <a:ea typeface="HG丸ｺﾞｼｯｸM-PRO" panose="020F0600000000000000" pitchFamily="50" charset="-128"/>
                <a:cs typeface="Times New Roman" panose="02020603050405020304" pitchFamily="18" charset="0"/>
              </a:rPr>
              <a:t>検討</a:t>
            </a:r>
            <a:endParaRPr lang="ja-JP" altLang="en-US" sz="1100" kern="100" dirty="0">
              <a:solidFill>
                <a:schemeClr val="bg1"/>
              </a:solidFill>
              <a:latin typeface="游明朝" panose="02020400000000000000" pitchFamily="18" charset="-128"/>
              <a:ea typeface="游明朝" panose="02020400000000000000" pitchFamily="18" charset="-128"/>
              <a:cs typeface="Times New Roman" panose="02020603050405020304" pitchFamily="18" charset="0"/>
            </a:endParaRPr>
          </a:p>
        </p:txBody>
      </p:sp>
      <p:pic>
        <p:nvPicPr>
          <p:cNvPr id="2175" name="図 6"/>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6686311" y="4462130"/>
            <a:ext cx="1080000" cy="855058"/>
          </a:xfrm>
          <a:prstGeom prst="rect">
            <a:avLst/>
          </a:prstGeom>
          <a:noFill/>
          <a:extLst>
            <a:ext uri="{909E8E84-426E-40DD-AFC4-6F175D3DCCD1}">
              <a14:hiddenFill xmlns:a14="http://schemas.microsoft.com/office/drawing/2010/main">
                <a:solidFill>
                  <a:srgbClr val="FFFFFF"/>
                </a:solidFill>
              </a14:hiddenFill>
            </a:ext>
          </a:extLst>
        </p:spPr>
      </p:pic>
      <p:pic>
        <p:nvPicPr>
          <p:cNvPr id="2178" name="図 1"/>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6737830" y="6935703"/>
            <a:ext cx="1080000" cy="1000613"/>
          </a:xfrm>
          <a:prstGeom prst="rect">
            <a:avLst/>
          </a:prstGeom>
          <a:noFill/>
          <a:extLst>
            <a:ext uri="{909E8E84-426E-40DD-AFC4-6F175D3DCCD1}">
              <a14:hiddenFill xmlns:a14="http://schemas.microsoft.com/office/drawing/2010/main">
                <a:solidFill>
                  <a:srgbClr val="FFFFFF"/>
                </a:solidFill>
              </a14:hiddenFill>
            </a:ext>
          </a:extLst>
        </p:spPr>
      </p:pic>
      <p:sp>
        <p:nvSpPr>
          <p:cNvPr id="2072" name="テキスト ボックス 523037613"/>
          <p:cNvSpPr txBox="1">
            <a:spLocks noChangeArrowheads="1"/>
          </p:cNvSpPr>
          <p:nvPr/>
        </p:nvSpPr>
        <p:spPr bwMode="auto">
          <a:xfrm>
            <a:off x="123824" y="462756"/>
            <a:ext cx="5652000" cy="269258"/>
          </a:xfrm>
          <a:prstGeom prst="rect">
            <a:avLst/>
          </a:prstGeom>
          <a:solidFill>
            <a:srgbClr val="00A84C"/>
          </a:solidFill>
          <a:ln>
            <a:noFill/>
          </a:ln>
          <a:extLs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defTabSz="914400" eaLnBrk="0" fontAlgn="base" hangingPunct="0">
              <a:spcBef>
                <a:spcPct val="0"/>
              </a:spcBef>
              <a:spcAft>
                <a:spcPct val="0"/>
              </a:spcAft>
            </a:pPr>
            <a:r>
              <a:rPr kumimoji="0" lang="ja-JP" altLang="en-US" sz="1200" dirty="0" smtClean="0">
                <a:solidFill>
                  <a:srgbClr val="FFFFFF"/>
                </a:solidFill>
                <a:latin typeface="HGP創英角ｺﾞｼｯｸUB" panose="020B0900000000000000" pitchFamily="50" charset="-128"/>
                <a:ea typeface="HGP創英角ｺﾞｼｯｸUB" panose="020B0900000000000000" pitchFamily="50" charset="-128"/>
                <a:cs typeface="Times New Roman" panose="02020603050405020304" pitchFamily="18" charset="0"/>
              </a:rPr>
              <a:t>１　</a:t>
            </a:r>
            <a:r>
              <a:rPr kumimoji="0" lang="ja-JP" altLang="ja-JP" sz="1200" dirty="0" smtClean="0">
                <a:solidFill>
                  <a:srgbClr val="FFFFFF"/>
                </a:solidFill>
                <a:latin typeface="HGP創英角ｺﾞｼｯｸUB" panose="020B0900000000000000" pitchFamily="50" charset="-128"/>
                <a:ea typeface="HGP創英角ｺﾞｼｯｸUB" panose="020B0900000000000000" pitchFamily="50" charset="-128"/>
                <a:cs typeface="Times New Roman" panose="02020603050405020304" pitchFamily="18" charset="0"/>
              </a:rPr>
              <a:t>空き家</a:t>
            </a:r>
            <a:r>
              <a:rPr kumimoji="0" lang="ja-JP" altLang="ja-JP" sz="1200" dirty="0">
                <a:solidFill>
                  <a:srgbClr val="FFFFFF"/>
                </a:solidFill>
                <a:latin typeface="HGP創英角ｺﾞｼｯｸUB" panose="020B0900000000000000" pitchFamily="50" charset="-128"/>
                <a:ea typeface="HGP創英角ｺﾞｼｯｸUB" panose="020B0900000000000000" pitchFamily="50" charset="-128"/>
                <a:cs typeface="Times New Roman" panose="02020603050405020304" pitchFamily="18" charset="0"/>
              </a:rPr>
              <a:t>等の現状と</a:t>
            </a:r>
            <a:r>
              <a:rPr kumimoji="0" lang="ja-JP" altLang="ja-JP" sz="1200" dirty="0" smtClean="0">
                <a:solidFill>
                  <a:srgbClr val="FFFFFF"/>
                </a:solidFill>
                <a:latin typeface="HGP創英角ｺﾞｼｯｸUB" panose="020B0900000000000000" pitchFamily="50" charset="-128"/>
                <a:ea typeface="HGP創英角ｺﾞｼｯｸUB" panose="020B0900000000000000" pitchFamily="50" charset="-128"/>
                <a:cs typeface="Times New Roman" panose="02020603050405020304" pitchFamily="18" charset="0"/>
              </a:rPr>
              <a:t>問題点</a:t>
            </a:r>
            <a:r>
              <a:rPr kumimoji="0" lang="ja-JP" altLang="en-US" sz="1200" dirty="0" smtClean="0">
                <a:solidFill>
                  <a:srgbClr val="FFFFFF"/>
                </a:solidFill>
                <a:latin typeface="HGP創英角ｺﾞｼｯｸUB" panose="020B0900000000000000" pitchFamily="50" charset="-128"/>
                <a:ea typeface="HGP創英角ｺﾞｼｯｸUB" panose="020B0900000000000000" pitchFamily="50" charset="-128"/>
                <a:cs typeface="Times New Roman" panose="02020603050405020304" pitchFamily="18" charset="0"/>
              </a:rPr>
              <a:t>（第１～３章）</a:t>
            </a:r>
            <a:endParaRPr kumimoji="0" lang="ja-JP" altLang="ja-JP" sz="1800" dirty="0">
              <a:latin typeface="Arial" panose="020B0604020202020204" pitchFamily="34" charset="0"/>
            </a:endParaRPr>
          </a:p>
        </p:txBody>
      </p:sp>
      <p:sp>
        <p:nvSpPr>
          <p:cNvPr id="137" name="矢印: 右 6"/>
          <p:cNvSpPr/>
          <p:nvPr/>
        </p:nvSpPr>
        <p:spPr>
          <a:xfrm>
            <a:off x="5850394" y="4828555"/>
            <a:ext cx="403860" cy="2409679"/>
          </a:xfrm>
          <a:prstGeom prst="rightArrow">
            <a:avLst>
              <a:gd name="adj1" fmla="val 50000"/>
              <a:gd name="adj2" fmla="val 60648"/>
            </a:avLst>
          </a:prstGeom>
          <a:solidFill>
            <a:srgbClr val="00A84C"/>
          </a:solidFill>
          <a:ln>
            <a:no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138" name="矢印: 上 7"/>
          <p:cNvSpPr/>
          <p:nvPr/>
        </p:nvSpPr>
        <p:spPr>
          <a:xfrm rot="10800000">
            <a:off x="2412614" y="6388715"/>
            <a:ext cx="1074420" cy="350520"/>
          </a:xfrm>
          <a:prstGeom prst="upArrow">
            <a:avLst/>
          </a:prstGeom>
          <a:solidFill>
            <a:srgbClr val="00A84C"/>
          </a:solidFill>
          <a:ln>
            <a:no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2073" name="Rectangle 179"/>
          <p:cNvSpPr>
            <a:spLocks noChangeArrowheads="1"/>
          </p:cNvSpPr>
          <p:nvPr/>
        </p:nvSpPr>
        <p:spPr bwMode="auto">
          <a:xfrm>
            <a:off x="292895" y="18615"/>
            <a:ext cx="184731" cy="4247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p>
        </p:txBody>
      </p:sp>
      <p:sp>
        <p:nvSpPr>
          <p:cNvPr id="2074" name="Rectangle 186"/>
          <p:cNvSpPr>
            <a:spLocks noChangeArrowheads="1"/>
          </p:cNvSpPr>
          <p:nvPr/>
        </p:nvSpPr>
        <p:spPr bwMode="auto">
          <a:xfrm>
            <a:off x="292895" y="-63639"/>
            <a:ext cx="184731" cy="10464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defTabSz="914400" eaLnBrk="0" fontAlgn="base" hangingPunct="0">
              <a:spcBef>
                <a:spcPct val="0"/>
              </a:spcBef>
              <a:spcAft>
                <a:spcPct val="0"/>
              </a:spcAft>
            </a:pPr>
            <a:endParaRPr kumimoji="0" lang="ja-JP" altLang="ja-JP" sz="800"/>
          </a:p>
          <a:p>
            <a:pPr defTabSz="914400" eaLnBrk="0" fontAlgn="base" hangingPunct="0">
              <a:spcBef>
                <a:spcPct val="0"/>
              </a:spcBef>
              <a:spcAft>
                <a:spcPct val="0"/>
              </a:spcAft>
            </a:pPr>
            <a:r>
              <a:rPr kumimoji="0" lang="ja-JP" altLang="ja-JP" sz="1800">
                <a:latin typeface="Arial" panose="020B0604020202020204" pitchFamily="34" charset="0"/>
              </a:rPr>
              <a:t/>
            </a:r>
            <a:br>
              <a:rPr kumimoji="0" lang="ja-JP" altLang="ja-JP" sz="1800">
                <a:latin typeface="Arial" panose="020B0604020202020204" pitchFamily="34" charset="0"/>
              </a:rPr>
            </a:br>
            <a:endParaRPr kumimoji="0" lang="ja-JP" altLang="ja-JP" sz="1800">
              <a:latin typeface="Arial" panose="020B0604020202020204" pitchFamily="34" charset="0"/>
            </a:endParaRPr>
          </a:p>
          <a:p>
            <a:pPr defTabSz="914400" eaLnBrk="0" fontAlgn="base" hangingPunct="0">
              <a:spcBef>
                <a:spcPct val="0"/>
              </a:spcBef>
              <a:spcAft>
                <a:spcPct val="0"/>
              </a:spcAft>
            </a:pPr>
            <a:endParaRPr kumimoji="0" lang="ja-JP" altLang="ja-JP" sz="1800">
              <a:latin typeface="Arial" panose="020B0604020202020204" pitchFamily="34" charset="0"/>
            </a:endParaRPr>
          </a:p>
        </p:txBody>
      </p:sp>
      <p:sp>
        <p:nvSpPr>
          <p:cNvPr id="2075" name="Rectangle 187"/>
          <p:cNvSpPr>
            <a:spLocks noChangeArrowheads="1"/>
          </p:cNvSpPr>
          <p:nvPr/>
        </p:nvSpPr>
        <p:spPr bwMode="auto">
          <a:xfrm>
            <a:off x="292895" y="136417"/>
            <a:ext cx="184731"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defTabSz="914400" eaLnBrk="0" fontAlgn="base" hangingPunct="0">
              <a:spcBef>
                <a:spcPct val="0"/>
              </a:spcBef>
              <a:spcAft>
                <a:spcPct val="0"/>
              </a:spcAft>
            </a:pPr>
            <a:endParaRPr kumimoji="0" lang="ja-JP" altLang="ja-JP" sz="1800">
              <a:latin typeface="Arial" panose="020B0604020202020204" pitchFamily="34" charset="0"/>
            </a:endParaRPr>
          </a:p>
          <a:p>
            <a:pPr defTabSz="914400" eaLnBrk="0" fontAlgn="base" hangingPunct="0">
              <a:spcBef>
                <a:spcPct val="0"/>
              </a:spcBef>
              <a:spcAft>
                <a:spcPct val="0"/>
              </a:spcAft>
            </a:pPr>
            <a:endParaRPr kumimoji="0" lang="ja-JP" altLang="ja-JP" sz="1800">
              <a:latin typeface="Arial" panose="020B0604020202020204" pitchFamily="34" charset="0"/>
            </a:endParaRPr>
          </a:p>
        </p:txBody>
      </p:sp>
      <p:sp>
        <p:nvSpPr>
          <p:cNvPr id="2076" name="Rectangle 225"/>
          <p:cNvSpPr>
            <a:spLocks noChangeArrowheads="1"/>
          </p:cNvSpPr>
          <p:nvPr/>
        </p:nvSpPr>
        <p:spPr bwMode="auto">
          <a:xfrm>
            <a:off x="292894" y="213361"/>
            <a:ext cx="261610" cy="4924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defTabSz="914400" eaLnBrk="0" fontAlgn="base" hangingPunct="0">
              <a:spcBef>
                <a:spcPct val="0"/>
              </a:spcBef>
              <a:spcAft>
                <a:spcPct val="0"/>
              </a:spcAft>
            </a:pPr>
            <a:endParaRPr kumimoji="0" lang="en-US" altLang="ja-JP" sz="800">
              <a:latin typeface="HG丸ｺﾞｼｯｸM-PRO" panose="020F0600000000000000" pitchFamily="50" charset="-128"/>
              <a:ea typeface="HG丸ｺﾞｼｯｸM-PRO" panose="020F0600000000000000" pitchFamily="50" charset="-128"/>
            </a:endParaRPr>
          </a:p>
          <a:p>
            <a:pPr defTabSz="914400" eaLnBrk="0" fontAlgn="base" hangingPunct="0">
              <a:spcBef>
                <a:spcPct val="0"/>
              </a:spcBef>
              <a:spcAft>
                <a:spcPct val="0"/>
              </a:spcAft>
            </a:pPr>
            <a:r>
              <a:rPr kumimoji="0" lang="en-US" altLang="ja-JP" sz="1800">
                <a:latin typeface="HG丸ｺﾞｼｯｸM-PRO" panose="020F0600000000000000" pitchFamily="50" charset="-128"/>
                <a:ea typeface="HG丸ｺﾞｼｯｸM-PRO" panose="020F0600000000000000" pitchFamily="50" charset="-128"/>
              </a:rPr>
              <a:t> </a:t>
            </a:r>
            <a:endParaRPr kumimoji="0" lang="en-US" altLang="ja-JP" sz="1800">
              <a:latin typeface="Arial" panose="020B0604020202020204" pitchFamily="34" charset="0"/>
            </a:endParaRPr>
          </a:p>
        </p:txBody>
      </p:sp>
      <p:sp>
        <p:nvSpPr>
          <p:cNvPr id="2077" name="Rectangle 226"/>
          <p:cNvSpPr>
            <a:spLocks noChangeArrowheads="1"/>
          </p:cNvSpPr>
          <p:nvPr/>
        </p:nvSpPr>
        <p:spPr bwMode="auto">
          <a:xfrm>
            <a:off x="292895" y="904440"/>
            <a:ext cx="184731" cy="4247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p>
        </p:txBody>
      </p:sp>
      <p:sp>
        <p:nvSpPr>
          <p:cNvPr id="2078" name="テキスト ボックス 2077"/>
          <p:cNvSpPr txBox="1"/>
          <p:nvPr/>
        </p:nvSpPr>
        <p:spPr>
          <a:xfrm>
            <a:off x="-526007" y="-11697"/>
            <a:ext cx="7172325" cy="461665"/>
          </a:xfrm>
          <a:prstGeom prst="rect">
            <a:avLst/>
          </a:prstGeom>
          <a:noFill/>
        </p:spPr>
        <p:txBody>
          <a:bodyPr wrap="square" rtlCol="0">
            <a:spAutoFit/>
          </a:bodyPr>
          <a:lstStyle/>
          <a:p>
            <a:pPr algn="ctr"/>
            <a:r>
              <a:rPr kumimoji="1" lang="ja-JP" altLang="en-US" sz="2400" dirty="0" smtClean="0">
                <a:latin typeface="HG丸ｺﾞｼｯｸM-PRO" panose="020F0600000000000000" pitchFamily="50" charset="-128"/>
                <a:ea typeface="HG丸ｺﾞｼｯｸM-PRO" panose="020F0600000000000000" pitchFamily="50" charset="-128"/>
              </a:rPr>
              <a:t>五木村</a:t>
            </a:r>
            <a:r>
              <a:rPr kumimoji="1" lang="ja-JP" altLang="en-US" sz="2400" dirty="0" smtClean="0">
                <a:latin typeface="HG丸ｺﾞｼｯｸM-PRO" panose="020F0600000000000000" pitchFamily="50" charset="-128"/>
                <a:ea typeface="HG丸ｺﾞｼｯｸM-PRO" panose="020F0600000000000000" pitchFamily="50" charset="-128"/>
              </a:rPr>
              <a:t>空き家等対策計画（概要版）</a:t>
            </a:r>
            <a:endParaRPr kumimoji="1" lang="ja-JP" altLang="en-US" sz="2400" dirty="0">
              <a:latin typeface="HG丸ｺﾞｼｯｸM-PRO" panose="020F0600000000000000" pitchFamily="50" charset="-128"/>
              <a:ea typeface="HG丸ｺﾞｼｯｸM-PRO" panose="020F0600000000000000" pitchFamily="50" charset="-128"/>
            </a:endParaRPr>
          </a:p>
        </p:txBody>
      </p:sp>
      <p:sp>
        <p:nvSpPr>
          <p:cNvPr id="200" name="テキスト ボックス 688495394"/>
          <p:cNvSpPr txBox="1">
            <a:spLocks noChangeArrowheads="1"/>
          </p:cNvSpPr>
          <p:nvPr/>
        </p:nvSpPr>
        <p:spPr bwMode="auto">
          <a:xfrm>
            <a:off x="132045" y="2009928"/>
            <a:ext cx="3856198" cy="745568"/>
          </a:xfrm>
          <a:prstGeom prst="rect">
            <a:avLst/>
          </a:prstGeom>
          <a:noFill/>
          <a:ln>
            <a:noFill/>
          </a:ln>
        </p:spPr>
        <p:txBody>
          <a:bodyPr vert="horz" wrap="square" lIns="91440" tIns="45720" rIns="91440" bIns="45720" numCol="1" anchor="t" anchorCtr="0" compatLnSpc="1">
            <a:prstTxWarp prst="textNoShape">
              <a:avLst/>
            </a:prstTxWarp>
          </a:bodyPr>
          <a:lstStyle/>
          <a:p>
            <a:pPr defTabSz="914400" eaLnBrk="0" fontAlgn="base" hangingPunct="0">
              <a:spcBef>
                <a:spcPct val="0"/>
              </a:spcBef>
              <a:spcAft>
                <a:spcPct val="0"/>
              </a:spcAft>
            </a:pPr>
            <a:r>
              <a:rPr kumimoji="0" lang="ja-JP" altLang="ja-JP" sz="1000" dirty="0">
                <a:latin typeface="HG丸ｺﾞｼｯｸM-PRO" panose="020F0600000000000000" pitchFamily="50" charset="-128"/>
                <a:ea typeface="HG丸ｺﾞｼｯｸM-PRO" panose="020F0600000000000000" pitchFamily="50" charset="-128"/>
                <a:cs typeface="Times New Roman" panose="02020603050405020304" pitchFamily="18" charset="0"/>
              </a:rPr>
              <a:t>＜持ち家に居住する高齢世帯の割合＞</a:t>
            </a:r>
            <a:endParaRPr kumimoji="0" lang="ja-JP" altLang="ja-JP" sz="800" dirty="0"/>
          </a:p>
          <a:p>
            <a:pPr defTabSz="914400" eaLnBrk="0" fontAlgn="base" hangingPunct="0">
              <a:spcBef>
                <a:spcPct val="0"/>
              </a:spcBef>
              <a:spcAft>
                <a:spcPct val="0"/>
              </a:spcAft>
            </a:pPr>
            <a:r>
              <a:rPr lang="ja-JP" altLang="en-US" sz="10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a:t>
            </a:r>
            <a:r>
              <a:rPr kumimoji="0" lang="ja-JP" altLang="ja-JP" sz="10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令和</a:t>
            </a:r>
            <a:r>
              <a:rPr kumimoji="0" lang="en-US" altLang="ja-JP" sz="1000" dirty="0">
                <a:latin typeface="HG丸ｺﾞｼｯｸM-PRO" panose="020F0600000000000000" pitchFamily="50" charset="-128"/>
                <a:ea typeface="HG丸ｺﾞｼｯｸM-PRO" panose="020F0600000000000000" pitchFamily="50" charset="-128"/>
                <a:cs typeface="Times New Roman" panose="02020603050405020304" pitchFamily="18" charset="0"/>
              </a:rPr>
              <a:t>2</a:t>
            </a:r>
            <a:r>
              <a:rPr kumimoji="0" lang="ja-JP" altLang="en-US" sz="1000" dirty="0">
                <a:latin typeface="HG丸ｺﾞｼｯｸM-PRO" panose="020F0600000000000000" pitchFamily="50" charset="-128"/>
                <a:ea typeface="HG丸ｺﾞｼｯｸM-PRO" panose="020F0600000000000000" pitchFamily="50" charset="-128"/>
                <a:cs typeface="Times New Roman" panose="02020603050405020304" pitchFamily="18" charset="0"/>
              </a:rPr>
              <a:t>年国勢調査によると持ち家に居住する</a:t>
            </a:r>
            <a:r>
              <a:rPr kumimoji="0" lang="en-US" altLang="ja-JP" sz="1000" dirty="0">
                <a:latin typeface="HG丸ｺﾞｼｯｸM-PRO" panose="020F0600000000000000" pitchFamily="50" charset="-128"/>
                <a:ea typeface="HG丸ｺﾞｼｯｸM-PRO" panose="020F0600000000000000" pitchFamily="50" charset="-128"/>
                <a:cs typeface="Times New Roman" panose="02020603050405020304" pitchFamily="18" charset="0"/>
              </a:rPr>
              <a:t>348</a:t>
            </a:r>
            <a:r>
              <a:rPr kumimoji="0" lang="ja-JP" altLang="en-US" sz="1000" dirty="0">
                <a:latin typeface="HG丸ｺﾞｼｯｸM-PRO" panose="020F0600000000000000" pitchFamily="50" charset="-128"/>
                <a:ea typeface="HG丸ｺﾞｼｯｸM-PRO" panose="020F0600000000000000" pitchFamily="50" charset="-128"/>
                <a:cs typeface="Times New Roman" panose="02020603050405020304" pitchFamily="18" charset="0"/>
              </a:rPr>
              <a:t>世帯の</a:t>
            </a:r>
            <a:r>
              <a:rPr kumimoji="0" lang="ja-JP" altLang="en-US" sz="10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うち　</a:t>
            </a:r>
            <a:endParaRPr kumimoji="0" lang="en-US" altLang="ja-JP" sz="10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defTabSz="914400" eaLnBrk="0" fontAlgn="base" hangingPunct="0">
              <a:spcBef>
                <a:spcPct val="0"/>
              </a:spcBef>
              <a:spcAft>
                <a:spcPct val="0"/>
              </a:spcAft>
            </a:pPr>
            <a:r>
              <a:rPr lang="ja-JP" altLang="en-US" sz="1000" dirty="0">
                <a:latin typeface="HG丸ｺﾞｼｯｸM-PRO" panose="020F0600000000000000" pitchFamily="50" charset="-128"/>
                <a:ea typeface="HG丸ｺﾞｼｯｸM-PRO" panose="020F0600000000000000" pitchFamily="50" charset="-128"/>
                <a:cs typeface="Times New Roman" panose="02020603050405020304" pitchFamily="18" charset="0"/>
              </a:rPr>
              <a:t>　</a:t>
            </a:r>
            <a:r>
              <a:rPr kumimoji="0" lang="ja-JP" altLang="en-US" sz="10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夫婦</a:t>
            </a:r>
            <a:r>
              <a:rPr kumimoji="0" lang="ja-JP" altLang="en-US" sz="1000" dirty="0">
                <a:latin typeface="HG丸ｺﾞｼｯｸM-PRO" panose="020F0600000000000000" pitchFamily="50" charset="-128"/>
                <a:ea typeface="HG丸ｺﾞｼｯｸM-PRO" panose="020F0600000000000000" pitchFamily="50" charset="-128"/>
                <a:cs typeface="Times New Roman" panose="02020603050405020304" pitchFamily="18" charset="0"/>
              </a:rPr>
              <a:t>ともに高齢、高齢単身世帯は</a:t>
            </a:r>
            <a:r>
              <a:rPr kumimoji="0" lang="en-US" altLang="ja-JP" sz="1000" dirty="0">
                <a:latin typeface="HG丸ｺﾞｼｯｸM-PRO" panose="020F0600000000000000" pitchFamily="50" charset="-128"/>
                <a:ea typeface="HG丸ｺﾞｼｯｸM-PRO" panose="020F0600000000000000" pitchFamily="50" charset="-128"/>
                <a:cs typeface="Times New Roman" panose="02020603050405020304" pitchFamily="18" charset="0"/>
              </a:rPr>
              <a:t>43.1</a:t>
            </a:r>
            <a:r>
              <a:rPr kumimoji="0" lang="ja-JP" altLang="en-US" sz="1000" dirty="0">
                <a:latin typeface="HG丸ｺﾞｼｯｸM-PRO" panose="020F0600000000000000" pitchFamily="50" charset="-128"/>
                <a:ea typeface="HG丸ｺﾞｼｯｸM-PRO" panose="020F0600000000000000" pitchFamily="50" charset="-128"/>
                <a:cs typeface="Times New Roman" panose="02020603050405020304" pitchFamily="18" charset="0"/>
              </a:rPr>
              <a:t>％を</a:t>
            </a:r>
            <a:r>
              <a:rPr kumimoji="0" lang="ja-JP" altLang="en-US" sz="10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占めて</a:t>
            </a:r>
            <a:r>
              <a:rPr lang="ja-JP" altLang="en-US" sz="10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おり、今後</a:t>
            </a:r>
            <a:endParaRPr lang="en-US" altLang="ja-JP" sz="10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defTabSz="914400" eaLnBrk="0" fontAlgn="base" hangingPunct="0">
              <a:spcBef>
                <a:spcPct val="0"/>
              </a:spcBef>
              <a:spcAft>
                <a:spcPct val="0"/>
              </a:spcAft>
            </a:pPr>
            <a:r>
              <a:rPr lang="ja-JP" altLang="en-US" sz="1000" dirty="0">
                <a:latin typeface="HG丸ｺﾞｼｯｸM-PRO" panose="020F0600000000000000" pitchFamily="50" charset="-128"/>
                <a:ea typeface="HG丸ｺﾞｼｯｸM-PRO" panose="020F0600000000000000" pitchFamily="50" charset="-128"/>
                <a:cs typeface="Times New Roman" panose="02020603050405020304" pitchFamily="18" charset="0"/>
              </a:rPr>
              <a:t>　</a:t>
            </a:r>
            <a:r>
              <a:rPr lang="ja-JP" altLang="en-US" sz="10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の空き家増加の要因の一つになる可能性がある。</a:t>
            </a:r>
            <a:endParaRPr kumimoji="0" lang="ja-JP" altLang="en-US" sz="800" dirty="0"/>
          </a:p>
          <a:p>
            <a:pPr defTabSz="914400" eaLnBrk="0" fontAlgn="base" hangingPunct="0">
              <a:spcBef>
                <a:spcPct val="0"/>
              </a:spcBef>
              <a:spcAft>
                <a:spcPct val="0"/>
              </a:spcAft>
            </a:pPr>
            <a:endParaRPr kumimoji="0" lang="ja-JP" altLang="en-US" sz="1800" dirty="0">
              <a:latin typeface="Arial" panose="020B0604020202020204" pitchFamily="34" charset="0"/>
            </a:endParaRPr>
          </a:p>
        </p:txBody>
      </p:sp>
      <p:sp>
        <p:nvSpPr>
          <p:cNvPr id="201" name="テキスト ボックス 688495394"/>
          <p:cNvSpPr txBox="1">
            <a:spLocks noChangeArrowheads="1"/>
          </p:cNvSpPr>
          <p:nvPr/>
        </p:nvSpPr>
        <p:spPr bwMode="auto">
          <a:xfrm>
            <a:off x="3883983" y="1381803"/>
            <a:ext cx="1950554" cy="155246"/>
          </a:xfrm>
          <a:prstGeom prst="rect">
            <a:avLst/>
          </a:prstGeom>
          <a:noFill/>
          <a:ln>
            <a:noFill/>
          </a:ln>
        </p:spPr>
        <p:txBody>
          <a:bodyPr vert="horz" wrap="square" lIns="91440" tIns="45720" rIns="91440" bIns="45720" numCol="1" anchor="t" anchorCtr="0" compatLnSpc="1">
            <a:prstTxWarp prst="textNoShape">
              <a:avLst/>
            </a:prstTxWarp>
          </a:bodyPr>
          <a:lstStyle/>
          <a:p>
            <a:pPr defTabSz="914400" eaLnBrk="0" fontAlgn="base" hangingPunct="0">
              <a:spcBef>
                <a:spcPct val="0"/>
              </a:spcBef>
              <a:spcAft>
                <a:spcPct val="0"/>
              </a:spcAft>
            </a:pPr>
            <a:r>
              <a:rPr kumimoji="0" lang="en-US" altLang="ja-JP" sz="800" dirty="0" smtClean="0">
                <a:latin typeface="Arial" panose="020B0604020202020204" pitchFamily="34" charset="0"/>
              </a:rPr>
              <a:t>【</a:t>
            </a:r>
            <a:r>
              <a:rPr kumimoji="0" lang="ja-JP" altLang="en-US" sz="800" dirty="0" smtClean="0">
                <a:latin typeface="Arial" panose="020B0604020202020204" pitchFamily="34" charset="0"/>
              </a:rPr>
              <a:t>持ち家に居住する高齢世帯の状況</a:t>
            </a:r>
            <a:r>
              <a:rPr kumimoji="0" lang="en-US" altLang="ja-JP" sz="800" dirty="0" smtClean="0">
                <a:latin typeface="Arial" panose="020B0604020202020204" pitchFamily="34" charset="0"/>
              </a:rPr>
              <a:t>】</a:t>
            </a:r>
            <a:endParaRPr kumimoji="0" lang="ja-JP" altLang="en-US" sz="800" dirty="0">
              <a:latin typeface="Arial" panose="020B0604020202020204" pitchFamily="34" charset="0"/>
            </a:endParaRPr>
          </a:p>
        </p:txBody>
      </p:sp>
      <p:sp>
        <p:nvSpPr>
          <p:cNvPr id="99" name="正方形/長方形 98"/>
          <p:cNvSpPr/>
          <p:nvPr/>
        </p:nvSpPr>
        <p:spPr>
          <a:xfrm>
            <a:off x="4980987" y="1602488"/>
            <a:ext cx="629051" cy="434028"/>
          </a:xfrm>
          <a:prstGeom prst="rect">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3" name="正方形/長方形 202"/>
          <p:cNvSpPr/>
          <p:nvPr/>
        </p:nvSpPr>
        <p:spPr>
          <a:xfrm>
            <a:off x="5086372" y="2332990"/>
            <a:ext cx="629051" cy="434028"/>
          </a:xfrm>
          <a:prstGeom prst="rect">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4" name="テキスト ボックス 1909247081"/>
          <p:cNvSpPr txBox="1">
            <a:spLocks noChangeArrowheads="1"/>
          </p:cNvSpPr>
          <p:nvPr/>
        </p:nvSpPr>
        <p:spPr bwMode="auto">
          <a:xfrm>
            <a:off x="216060" y="5121859"/>
            <a:ext cx="4906644" cy="188111"/>
          </a:xfrm>
          <a:prstGeom prst="rect">
            <a:avLst/>
          </a:prstGeom>
          <a:noFill/>
          <a:ln>
            <a:noFill/>
          </a:ln>
        </p:spPr>
        <p:txBody>
          <a:bodyPr vert="horz" wrap="square" lIns="91440" tIns="45720" rIns="91440" bIns="45720" numCol="1" anchor="t" anchorCtr="0" compatLnSpc="1">
            <a:prstTxWarp prst="textNoShape">
              <a:avLst/>
            </a:prstTxWarp>
          </a:bodyPr>
          <a:lstStyle/>
          <a:p>
            <a:pPr defTabSz="914400" eaLnBrk="0" fontAlgn="base" hangingPunct="0">
              <a:spcBef>
                <a:spcPct val="0"/>
              </a:spcBef>
              <a:spcAft>
                <a:spcPct val="0"/>
              </a:spcAft>
            </a:pPr>
            <a:r>
              <a:rPr kumimoji="0" lang="ja-JP" altLang="ja-JP" sz="1100" b="1" dirty="0">
                <a:latin typeface="HG丸ｺﾞｼｯｸM-PRO" panose="020F0600000000000000" pitchFamily="50" charset="-128"/>
                <a:ea typeface="HG丸ｺﾞｼｯｸM-PRO" panose="020F0600000000000000" pitchFamily="50" charset="-128"/>
                <a:cs typeface="Times New Roman" panose="02020603050405020304" pitchFamily="18" charset="0"/>
              </a:rPr>
              <a:t>＜空き家等の問題点</a:t>
            </a:r>
            <a:r>
              <a:rPr kumimoji="0" lang="ja-JP" altLang="ja-JP" sz="1100" b="1"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a:t>
            </a:r>
            <a:endParaRPr kumimoji="0" lang="ja-JP" altLang="ja-JP" sz="1100" b="1" dirty="0">
              <a:latin typeface="Arial" panose="020B0604020202020204" pitchFamily="34" charset="0"/>
            </a:endParaRPr>
          </a:p>
        </p:txBody>
      </p:sp>
      <p:sp>
        <p:nvSpPr>
          <p:cNvPr id="205" name="テキスト ボックス 1909247081"/>
          <p:cNvSpPr txBox="1">
            <a:spLocks noChangeArrowheads="1"/>
          </p:cNvSpPr>
          <p:nvPr/>
        </p:nvSpPr>
        <p:spPr bwMode="auto">
          <a:xfrm>
            <a:off x="208359" y="8700730"/>
            <a:ext cx="4906644" cy="188111"/>
          </a:xfrm>
          <a:prstGeom prst="rect">
            <a:avLst/>
          </a:prstGeom>
          <a:noFill/>
          <a:ln>
            <a:noFill/>
          </a:ln>
        </p:spPr>
        <p:txBody>
          <a:bodyPr vert="horz" wrap="square" lIns="91440" tIns="45720" rIns="91440" bIns="45720" numCol="1" anchor="t" anchorCtr="0" compatLnSpc="1">
            <a:prstTxWarp prst="textNoShape">
              <a:avLst/>
            </a:prstTxWarp>
          </a:bodyPr>
          <a:lstStyle/>
          <a:p>
            <a:pPr defTabSz="914400" eaLnBrk="0" fontAlgn="base" hangingPunct="0">
              <a:spcBef>
                <a:spcPct val="0"/>
              </a:spcBef>
              <a:spcAft>
                <a:spcPct val="0"/>
              </a:spcAft>
            </a:pPr>
            <a:r>
              <a:rPr kumimoji="0" lang="ja-JP" altLang="ja-JP" sz="1100" b="1"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a:t>
            </a:r>
            <a:r>
              <a:rPr lang="ja-JP" altLang="en-US" sz="1100" b="1" dirty="0">
                <a:latin typeface="HG丸ｺﾞｼｯｸM-PRO" panose="020F0600000000000000" pitchFamily="50" charset="-128"/>
                <a:ea typeface="HG丸ｺﾞｼｯｸM-PRO" panose="020F0600000000000000" pitchFamily="50" charset="-128"/>
                <a:cs typeface="Times New Roman" panose="02020603050405020304" pitchFamily="18" charset="0"/>
              </a:rPr>
              <a:t>基本的</a:t>
            </a:r>
            <a:r>
              <a:rPr lang="ja-JP" altLang="en-US" sz="1100" b="1"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な考え方</a:t>
            </a:r>
            <a:r>
              <a:rPr kumimoji="0" lang="ja-JP" altLang="ja-JP" sz="1100" b="1"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a:t>
            </a:r>
            <a:endParaRPr kumimoji="0" lang="ja-JP" altLang="ja-JP" sz="1100" b="1" dirty="0">
              <a:latin typeface="Arial" panose="020B0604020202020204" pitchFamily="34" charset="0"/>
            </a:endParaRPr>
          </a:p>
        </p:txBody>
      </p:sp>
      <p:sp>
        <p:nvSpPr>
          <p:cNvPr id="206" name="テキスト ボックス 1909247081"/>
          <p:cNvSpPr txBox="1">
            <a:spLocks noChangeArrowheads="1"/>
          </p:cNvSpPr>
          <p:nvPr/>
        </p:nvSpPr>
        <p:spPr bwMode="auto">
          <a:xfrm>
            <a:off x="216060" y="8938647"/>
            <a:ext cx="5472000" cy="720000"/>
          </a:xfrm>
          <a:prstGeom prst="rect">
            <a:avLst/>
          </a:prstGeom>
          <a:noFill/>
          <a:ln>
            <a:solidFill>
              <a:schemeClr val="accent2">
                <a:lumMod val="75000"/>
              </a:schemeClr>
            </a:solidFill>
          </a:ln>
        </p:spPr>
        <p:txBody>
          <a:bodyPr vert="horz" wrap="square" lIns="91440" tIns="45720" rIns="91440" bIns="45720" numCol="1" anchor="ctr" anchorCtr="0" compatLnSpc="1">
            <a:prstTxWarp prst="textNoShape">
              <a:avLst/>
            </a:prstTxWarp>
          </a:bodyPr>
          <a:lstStyle/>
          <a:p>
            <a:pPr defTabSz="914400"/>
            <a:r>
              <a:rPr lang="ja-JP" altLang="en-US" sz="1100" b="1" dirty="0">
                <a:latin typeface="HG丸ｺﾞｼｯｸM-PRO" panose="020F0600000000000000" pitchFamily="50" charset="-128"/>
                <a:ea typeface="HG丸ｺﾞｼｯｸM-PRO" panose="020F0600000000000000" pitchFamily="50" charset="-128"/>
                <a:cs typeface="Times New Roman" panose="02020603050405020304" pitchFamily="18" charset="0"/>
              </a:rPr>
              <a:t>・まずは空き家の増加の予防策に</a:t>
            </a:r>
            <a:r>
              <a:rPr lang="ja-JP" altLang="en-US" sz="1100" b="1"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取り組む</a:t>
            </a:r>
            <a:endParaRPr lang="ja-JP" altLang="en-US" sz="1100" b="1" dirty="0"/>
          </a:p>
          <a:p>
            <a:pPr defTabSz="914400"/>
            <a:r>
              <a:rPr lang="ja-JP" altLang="en-US" sz="1100" b="1" dirty="0">
                <a:latin typeface="HG丸ｺﾞｼｯｸM-PRO" panose="020F0600000000000000" pitchFamily="50" charset="-128"/>
                <a:ea typeface="HG丸ｺﾞｼｯｸM-PRO" panose="020F0600000000000000" pitchFamily="50" charset="-128"/>
                <a:cs typeface="Times New Roman" panose="02020603050405020304" pitchFamily="18" charset="0"/>
              </a:rPr>
              <a:t>・すでに空き家となっている物件については、所有者に適正管理を促し、状態</a:t>
            </a:r>
            <a:r>
              <a:rPr lang="ja-JP" altLang="en-US" sz="1100" b="1"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の</a:t>
            </a:r>
            <a:endParaRPr lang="en-US" altLang="ja-JP" sz="1100" b="1" dirty="0" smtClean="0">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defTabSz="914400"/>
            <a:r>
              <a:rPr lang="ja-JP" altLang="en-US" sz="1100" b="1" dirty="0">
                <a:latin typeface="HG丸ｺﾞｼｯｸM-PRO" panose="020F0600000000000000" pitchFamily="50" charset="-128"/>
                <a:ea typeface="HG丸ｺﾞｼｯｸM-PRO" panose="020F0600000000000000" pitchFamily="50" charset="-128"/>
                <a:cs typeface="Times New Roman" panose="02020603050405020304" pitchFamily="18" charset="0"/>
              </a:rPr>
              <a:t>　</a:t>
            </a:r>
            <a:r>
              <a:rPr lang="ja-JP" altLang="en-US" sz="1100" b="1"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良い</a:t>
            </a:r>
            <a:r>
              <a:rPr lang="ja-JP" altLang="en-US" sz="1100" b="1" dirty="0">
                <a:latin typeface="HG丸ｺﾞｼｯｸM-PRO" panose="020F0600000000000000" pitchFamily="50" charset="-128"/>
                <a:ea typeface="HG丸ｺﾞｼｯｸM-PRO" panose="020F0600000000000000" pitchFamily="50" charset="-128"/>
                <a:cs typeface="Times New Roman" panose="02020603050405020304" pitchFamily="18" charset="0"/>
              </a:rPr>
              <a:t>空き家を増やすことで利活用を進めて</a:t>
            </a:r>
            <a:r>
              <a:rPr lang="ja-JP" altLang="en-US" sz="1100" b="1"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いく</a:t>
            </a:r>
            <a:endParaRPr lang="ja-JP" altLang="en-US" sz="1100" b="1" dirty="0"/>
          </a:p>
          <a:p>
            <a:pPr defTabSz="914400"/>
            <a:r>
              <a:rPr lang="ja-JP" altLang="en-US" sz="1100" b="1" dirty="0">
                <a:latin typeface="HG丸ｺﾞｼｯｸM-PRO" panose="020F0600000000000000" pitchFamily="50" charset="-128"/>
                <a:ea typeface="HG丸ｺﾞｼｯｸM-PRO" panose="020F0600000000000000" pitchFamily="50" charset="-128"/>
                <a:cs typeface="Times New Roman" panose="02020603050405020304" pitchFamily="18" charset="0"/>
              </a:rPr>
              <a:t>・管理不全に陥っている老朽危険空き家については解消に</a:t>
            </a:r>
            <a:r>
              <a:rPr lang="ja-JP" altLang="en-US" sz="1100" b="1"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努める</a:t>
            </a:r>
            <a:endParaRPr lang="ja-JP" altLang="en-US" sz="1100" b="1" dirty="0"/>
          </a:p>
        </p:txBody>
      </p:sp>
      <p:sp>
        <p:nvSpPr>
          <p:cNvPr id="101" name="テキスト ボックス 100"/>
          <p:cNvSpPr txBox="1"/>
          <p:nvPr/>
        </p:nvSpPr>
        <p:spPr>
          <a:xfrm>
            <a:off x="6663161" y="2420470"/>
            <a:ext cx="1290460" cy="246221"/>
          </a:xfrm>
          <a:prstGeom prst="rect">
            <a:avLst/>
          </a:prstGeom>
          <a:noFill/>
        </p:spPr>
        <p:txBody>
          <a:bodyPr wrap="square" rtlCol="0">
            <a:spAutoFit/>
          </a:bodyPr>
          <a:lstStyle/>
          <a:p>
            <a:r>
              <a:rPr kumimoji="1" lang="ja-JP" altLang="en-US" sz="1000" dirty="0" smtClean="0"/>
              <a:t>持ち家世帯：</a:t>
            </a:r>
            <a:r>
              <a:rPr kumimoji="1" lang="en-US" altLang="ja-JP" sz="1000" dirty="0" smtClean="0"/>
              <a:t>348</a:t>
            </a:r>
            <a:r>
              <a:rPr kumimoji="1" lang="ja-JP" altLang="en-US" sz="1000" dirty="0" smtClean="0"/>
              <a:t>戸</a:t>
            </a:r>
            <a:endParaRPr kumimoji="1" lang="ja-JP" altLang="en-US" sz="1000" dirty="0"/>
          </a:p>
        </p:txBody>
      </p:sp>
      <p:sp>
        <p:nvSpPr>
          <p:cNvPr id="212" name="テキスト ボックス 211"/>
          <p:cNvSpPr txBox="1"/>
          <p:nvPr/>
        </p:nvSpPr>
        <p:spPr>
          <a:xfrm>
            <a:off x="6663161" y="5382552"/>
            <a:ext cx="1290460" cy="553998"/>
          </a:xfrm>
          <a:prstGeom prst="rect">
            <a:avLst/>
          </a:prstGeom>
          <a:noFill/>
        </p:spPr>
        <p:txBody>
          <a:bodyPr wrap="square" rtlCol="0">
            <a:spAutoFit/>
          </a:bodyPr>
          <a:lstStyle/>
          <a:p>
            <a:r>
              <a:rPr kumimoji="1" lang="ja-JP" altLang="en-US" sz="1000" dirty="0" smtClean="0"/>
              <a:t>外観調査</a:t>
            </a:r>
            <a:endParaRPr kumimoji="1" lang="en-US" altLang="ja-JP" sz="1000" dirty="0" smtClean="0"/>
          </a:p>
          <a:p>
            <a:r>
              <a:rPr kumimoji="1" lang="ja-JP" altLang="en-US" sz="1000" dirty="0" smtClean="0"/>
              <a:t>　</a:t>
            </a:r>
            <a:r>
              <a:rPr kumimoji="1" lang="en-US" altLang="ja-JP" sz="1000" dirty="0" smtClean="0"/>
              <a:t>A</a:t>
            </a:r>
            <a:r>
              <a:rPr kumimoji="1" lang="ja-JP" altLang="en-US" sz="1000" dirty="0" smtClean="0"/>
              <a:t>ランク：</a:t>
            </a:r>
            <a:r>
              <a:rPr kumimoji="1" lang="en-US" altLang="ja-JP" sz="1000" dirty="0" smtClean="0"/>
              <a:t>6</a:t>
            </a:r>
            <a:r>
              <a:rPr kumimoji="1" lang="ja-JP" altLang="en-US" sz="1000" dirty="0" smtClean="0"/>
              <a:t>戸</a:t>
            </a:r>
            <a:endParaRPr kumimoji="1" lang="en-US" altLang="ja-JP" sz="1000" dirty="0" smtClean="0"/>
          </a:p>
          <a:p>
            <a:r>
              <a:rPr kumimoji="1" lang="ja-JP" altLang="en-US" sz="1000" dirty="0"/>
              <a:t>　</a:t>
            </a:r>
            <a:r>
              <a:rPr kumimoji="1" lang="en-US" altLang="ja-JP" sz="1000" dirty="0" smtClean="0"/>
              <a:t>B</a:t>
            </a:r>
            <a:r>
              <a:rPr kumimoji="1" lang="ja-JP" altLang="en-US" sz="1000" dirty="0" smtClean="0"/>
              <a:t>ランク：</a:t>
            </a:r>
            <a:r>
              <a:rPr kumimoji="1" lang="en-US" altLang="ja-JP" sz="1000" dirty="0" smtClean="0"/>
              <a:t>27</a:t>
            </a:r>
            <a:r>
              <a:rPr kumimoji="1" lang="ja-JP" altLang="en-US" sz="1000" dirty="0" smtClean="0"/>
              <a:t>戸</a:t>
            </a:r>
            <a:endParaRPr kumimoji="1" lang="ja-JP" altLang="en-US" sz="1000" dirty="0"/>
          </a:p>
        </p:txBody>
      </p:sp>
      <p:sp>
        <p:nvSpPr>
          <p:cNvPr id="213" name="テキスト ボックス 212"/>
          <p:cNvSpPr txBox="1"/>
          <p:nvPr/>
        </p:nvSpPr>
        <p:spPr>
          <a:xfrm>
            <a:off x="6663161" y="7812223"/>
            <a:ext cx="1290460" cy="553998"/>
          </a:xfrm>
          <a:prstGeom prst="rect">
            <a:avLst/>
          </a:prstGeom>
          <a:noFill/>
        </p:spPr>
        <p:txBody>
          <a:bodyPr wrap="square" rtlCol="0">
            <a:spAutoFit/>
          </a:bodyPr>
          <a:lstStyle/>
          <a:p>
            <a:r>
              <a:rPr kumimoji="1" lang="ja-JP" altLang="en-US" sz="1000" dirty="0" smtClean="0"/>
              <a:t>外観調査</a:t>
            </a:r>
            <a:endParaRPr kumimoji="1" lang="en-US" altLang="ja-JP" sz="1000" dirty="0" smtClean="0"/>
          </a:p>
          <a:p>
            <a:r>
              <a:rPr kumimoji="1" lang="ja-JP" altLang="en-US" sz="1000" dirty="0" smtClean="0"/>
              <a:t>　</a:t>
            </a:r>
            <a:r>
              <a:rPr kumimoji="1" lang="en-US" altLang="ja-JP" sz="1000" dirty="0" smtClean="0"/>
              <a:t>C</a:t>
            </a:r>
            <a:r>
              <a:rPr kumimoji="1" lang="ja-JP" altLang="en-US" sz="1000" dirty="0" smtClean="0"/>
              <a:t>ランク：</a:t>
            </a:r>
            <a:r>
              <a:rPr kumimoji="1" lang="en-US" altLang="ja-JP" sz="1000" dirty="0" smtClean="0"/>
              <a:t>65</a:t>
            </a:r>
            <a:r>
              <a:rPr kumimoji="1" lang="ja-JP" altLang="en-US" sz="1000" dirty="0" smtClean="0"/>
              <a:t>戸</a:t>
            </a:r>
            <a:endParaRPr kumimoji="1" lang="en-US" altLang="ja-JP" sz="1000" dirty="0" smtClean="0"/>
          </a:p>
          <a:p>
            <a:r>
              <a:rPr kumimoji="1" lang="ja-JP" altLang="en-US" sz="1000" dirty="0"/>
              <a:t>　</a:t>
            </a:r>
            <a:r>
              <a:rPr kumimoji="1" lang="en-US" altLang="ja-JP" sz="1000" dirty="0"/>
              <a:t>D</a:t>
            </a:r>
            <a:r>
              <a:rPr kumimoji="1" lang="ja-JP" altLang="en-US" sz="1000" dirty="0" smtClean="0"/>
              <a:t>ランク：</a:t>
            </a:r>
            <a:r>
              <a:rPr kumimoji="1" lang="en-US" altLang="ja-JP" sz="1000" dirty="0" smtClean="0"/>
              <a:t>34</a:t>
            </a:r>
            <a:r>
              <a:rPr kumimoji="1" lang="ja-JP" altLang="en-US" sz="1000" dirty="0" smtClean="0"/>
              <a:t>戸</a:t>
            </a:r>
            <a:endParaRPr kumimoji="1" lang="ja-JP" altLang="en-US" sz="1000" dirty="0"/>
          </a:p>
        </p:txBody>
      </p:sp>
      <p:sp>
        <p:nvSpPr>
          <p:cNvPr id="214" name="テキスト ボックス 213"/>
          <p:cNvSpPr txBox="1"/>
          <p:nvPr/>
        </p:nvSpPr>
        <p:spPr>
          <a:xfrm>
            <a:off x="6254254" y="3231461"/>
            <a:ext cx="699176" cy="246221"/>
          </a:xfrm>
          <a:prstGeom prst="rect">
            <a:avLst/>
          </a:prstGeom>
          <a:noFill/>
        </p:spPr>
        <p:txBody>
          <a:bodyPr wrap="square" rtlCol="0">
            <a:spAutoFit/>
          </a:bodyPr>
          <a:lstStyle/>
          <a:p>
            <a:pPr algn="ctr"/>
            <a:r>
              <a:rPr kumimoji="1" lang="ja-JP" altLang="en-US" sz="1000" b="1" dirty="0" smtClean="0">
                <a:solidFill>
                  <a:srgbClr val="FF0000"/>
                </a:solidFill>
              </a:rPr>
              <a:t>空き家</a:t>
            </a:r>
            <a:r>
              <a:rPr kumimoji="1" lang="ja-JP" altLang="en-US" sz="1000" b="1" dirty="0">
                <a:solidFill>
                  <a:srgbClr val="FF0000"/>
                </a:solidFill>
              </a:rPr>
              <a:t>化</a:t>
            </a:r>
          </a:p>
        </p:txBody>
      </p:sp>
      <p:sp>
        <p:nvSpPr>
          <p:cNvPr id="2" name="テキスト ボックス 1"/>
          <p:cNvSpPr txBox="1"/>
          <p:nvPr/>
        </p:nvSpPr>
        <p:spPr>
          <a:xfrm>
            <a:off x="11200381" y="90106"/>
            <a:ext cx="2295203" cy="338554"/>
          </a:xfrm>
          <a:prstGeom prst="rect">
            <a:avLst/>
          </a:prstGeom>
          <a:noFill/>
        </p:spPr>
        <p:txBody>
          <a:bodyPr wrap="square" rtlCol="0">
            <a:spAutoFit/>
          </a:bodyPr>
          <a:lstStyle/>
          <a:p>
            <a:r>
              <a:rPr kumimoji="1" lang="ja-JP" altLang="en-US" sz="1600" dirty="0" smtClean="0">
                <a:latin typeface="HG丸ｺﾞｼｯｸM-PRO" panose="020F0600000000000000" pitchFamily="50" charset="-128"/>
                <a:ea typeface="HG丸ｺﾞｼｯｸM-PRO" panose="020F0600000000000000" pitchFamily="50" charset="-128"/>
              </a:rPr>
              <a:t>令和６年３月策定</a:t>
            </a:r>
            <a:endParaRPr kumimoji="1" lang="ja-JP" altLang="en-US" sz="1600" dirty="0">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1866833012"/>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179</TotalTime>
  <Words>1130</Words>
  <Application>Microsoft Office PowerPoint</Application>
  <PresentationFormat>ユーザー設定</PresentationFormat>
  <Paragraphs>114</Paragraphs>
  <Slides>1</Slides>
  <Notes>1</Notes>
  <HiddenSlides>0</HiddenSlides>
  <MMClips>0</MMClips>
  <ScaleCrop>false</ScaleCrop>
  <HeadingPairs>
    <vt:vector size="6" baseType="variant">
      <vt:variant>
        <vt:lpstr>使用されているフォント</vt:lpstr>
      </vt:variant>
      <vt:variant>
        <vt:i4>9</vt:i4>
      </vt:variant>
      <vt:variant>
        <vt:lpstr>テーマ</vt:lpstr>
      </vt:variant>
      <vt:variant>
        <vt:i4>1</vt:i4>
      </vt:variant>
      <vt:variant>
        <vt:lpstr>スライド タイトル</vt:lpstr>
      </vt:variant>
      <vt:variant>
        <vt:i4>1</vt:i4>
      </vt:variant>
    </vt:vector>
  </HeadingPairs>
  <TitlesOfParts>
    <vt:vector size="11" baseType="lpstr">
      <vt:lpstr>HGP創英角ｺﾞｼｯｸUB</vt:lpstr>
      <vt:lpstr>HG丸ｺﾞｼｯｸM-PRO</vt:lpstr>
      <vt:lpstr>游ゴシック</vt:lpstr>
      <vt:lpstr>游ゴシック Light</vt:lpstr>
      <vt:lpstr>游明朝</vt:lpstr>
      <vt:lpstr>Arial</vt:lpstr>
      <vt:lpstr>Calibri</vt:lpstr>
      <vt:lpstr>Calibri Light</vt:lpstr>
      <vt:lpstr>Times New Roman</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麦田健一郎</dc:creator>
  <cp:lastModifiedBy>岡本英仁</cp:lastModifiedBy>
  <cp:revision>25</cp:revision>
  <cp:lastPrinted>2024-03-21T02:11:01Z</cp:lastPrinted>
  <dcterms:created xsi:type="dcterms:W3CDTF">2024-03-01T09:35:30Z</dcterms:created>
  <dcterms:modified xsi:type="dcterms:W3CDTF">2024-03-21T02:11:25Z</dcterms:modified>
</cp:coreProperties>
</file>